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6" r:id="rId3"/>
  </p:sldMasterIdLst>
  <p:notesMasterIdLst>
    <p:notesMasterId r:id="rId40"/>
  </p:notesMasterIdLst>
  <p:sldIdLst>
    <p:sldId id="256" r:id="rId4"/>
    <p:sldId id="257" r:id="rId5"/>
    <p:sldId id="371" r:id="rId6"/>
    <p:sldId id="372" r:id="rId7"/>
    <p:sldId id="373" r:id="rId8"/>
    <p:sldId id="376" r:id="rId9"/>
    <p:sldId id="377" r:id="rId10"/>
    <p:sldId id="392" r:id="rId11"/>
    <p:sldId id="393" r:id="rId12"/>
    <p:sldId id="394" r:id="rId13"/>
    <p:sldId id="396" r:id="rId14"/>
    <p:sldId id="397" r:id="rId15"/>
    <p:sldId id="398" r:id="rId16"/>
    <p:sldId id="399" r:id="rId17"/>
    <p:sldId id="400" r:id="rId18"/>
    <p:sldId id="378" r:id="rId19"/>
    <p:sldId id="401" r:id="rId20"/>
    <p:sldId id="402" r:id="rId21"/>
    <p:sldId id="403" r:id="rId22"/>
    <p:sldId id="404" r:id="rId23"/>
    <p:sldId id="405" r:id="rId24"/>
    <p:sldId id="406" r:id="rId25"/>
    <p:sldId id="379" r:id="rId26"/>
    <p:sldId id="407" r:id="rId27"/>
    <p:sldId id="408" r:id="rId28"/>
    <p:sldId id="409" r:id="rId29"/>
    <p:sldId id="410" r:id="rId30"/>
    <p:sldId id="411" r:id="rId31"/>
    <p:sldId id="412" r:id="rId32"/>
    <p:sldId id="413" r:id="rId33"/>
    <p:sldId id="414" r:id="rId34"/>
    <p:sldId id="383" r:id="rId35"/>
    <p:sldId id="384" r:id="rId36"/>
    <p:sldId id="415" r:id="rId37"/>
    <p:sldId id="385" r:id="rId38"/>
    <p:sldId id="416" r:id="rId39"/>
  </p:sldIdLst>
  <p:sldSz cx="9144000" cy="6858000" type="screen4x3"/>
  <p:notesSz cx="7772400" cy="10058400"/>
  <p:defaultTextStyle>
    <a:defPPr>
      <a:defRPr lang="en-GB"/>
    </a:defPPr>
    <a:lvl1pPr algn="l" defTabSz="370286" rtl="0" eaLnBrk="0" fontAlgn="base" hangingPunct="0">
      <a:spcBef>
        <a:spcPct val="0"/>
      </a:spcBef>
      <a:spcAft>
        <a:spcPct val="0"/>
      </a:spcAft>
      <a:defRPr kern="1200">
        <a:solidFill>
          <a:schemeClr val="bg1"/>
        </a:solidFill>
        <a:latin typeface="Arial" charset="0"/>
        <a:ea typeface="Arial Unicode MS" charset="0"/>
        <a:cs typeface="+mn-cs"/>
      </a:defRPr>
    </a:lvl1pPr>
    <a:lvl2pPr marL="601715" indent="-231429" algn="l" defTabSz="370286" rtl="0" eaLnBrk="0" fontAlgn="base" hangingPunct="0">
      <a:spcBef>
        <a:spcPct val="0"/>
      </a:spcBef>
      <a:spcAft>
        <a:spcPct val="0"/>
      </a:spcAft>
      <a:defRPr kern="1200">
        <a:solidFill>
          <a:schemeClr val="bg1"/>
        </a:solidFill>
        <a:latin typeface="Arial" charset="0"/>
        <a:ea typeface="Arial Unicode MS" charset="0"/>
        <a:cs typeface="+mn-cs"/>
      </a:defRPr>
    </a:lvl2pPr>
    <a:lvl3pPr marL="925716" indent="-185143" algn="l" defTabSz="370286" rtl="0" eaLnBrk="0" fontAlgn="base" hangingPunct="0">
      <a:spcBef>
        <a:spcPct val="0"/>
      </a:spcBef>
      <a:spcAft>
        <a:spcPct val="0"/>
      </a:spcAft>
      <a:defRPr kern="1200">
        <a:solidFill>
          <a:schemeClr val="bg1"/>
        </a:solidFill>
        <a:latin typeface="Arial" charset="0"/>
        <a:ea typeface="Arial Unicode MS" charset="0"/>
        <a:cs typeface="+mn-cs"/>
      </a:defRPr>
    </a:lvl3pPr>
    <a:lvl4pPr marL="1296002" indent="-185143" algn="l" defTabSz="370286" rtl="0" eaLnBrk="0" fontAlgn="base" hangingPunct="0">
      <a:spcBef>
        <a:spcPct val="0"/>
      </a:spcBef>
      <a:spcAft>
        <a:spcPct val="0"/>
      </a:spcAft>
      <a:defRPr kern="1200">
        <a:solidFill>
          <a:schemeClr val="bg1"/>
        </a:solidFill>
        <a:latin typeface="Arial" charset="0"/>
        <a:ea typeface="Arial Unicode MS" charset="0"/>
        <a:cs typeface="+mn-cs"/>
      </a:defRPr>
    </a:lvl4pPr>
    <a:lvl5pPr marL="1666288" indent="-185143" algn="l" defTabSz="370286" rtl="0" eaLnBrk="0" fontAlgn="base" hangingPunct="0">
      <a:spcBef>
        <a:spcPct val="0"/>
      </a:spcBef>
      <a:spcAft>
        <a:spcPct val="0"/>
      </a:spcAft>
      <a:defRPr kern="1200">
        <a:solidFill>
          <a:schemeClr val="bg1"/>
        </a:solidFill>
        <a:latin typeface="Arial" charset="0"/>
        <a:ea typeface="Arial Unicode MS" charset="0"/>
        <a:cs typeface="+mn-cs"/>
      </a:defRPr>
    </a:lvl5pPr>
    <a:lvl6pPr marL="1851431" algn="l" defTabSz="740573" rtl="0" eaLnBrk="1" latinLnBrk="0" hangingPunct="1">
      <a:defRPr kern="1200">
        <a:solidFill>
          <a:schemeClr val="bg1"/>
        </a:solidFill>
        <a:latin typeface="Arial" charset="0"/>
        <a:ea typeface="Arial Unicode MS" charset="0"/>
        <a:cs typeface="+mn-cs"/>
      </a:defRPr>
    </a:lvl6pPr>
    <a:lvl7pPr marL="2221718" algn="l" defTabSz="740573" rtl="0" eaLnBrk="1" latinLnBrk="0" hangingPunct="1">
      <a:defRPr kern="1200">
        <a:solidFill>
          <a:schemeClr val="bg1"/>
        </a:solidFill>
        <a:latin typeface="Arial" charset="0"/>
        <a:ea typeface="Arial Unicode MS" charset="0"/>
        <a:cs typeface="+mn-cs"/>
      </a:defRPr>
    </a:lvl7pPr>
    <a:lvl8pPr marL="2592004" algn="l" defTabSz="740573" rtl="0" eaLnBrk="1" latinLnBrk="0" hangingPunct="1">
      <a:defRPr kern="1200">
        <a:solidFill>
          <a:schemeClr val="bg1"/>
        </a:solidFill>
        <a:latin typeface="Arial" charset="0"/>
        <a:ea typeface="Arial Unicode MS" charset="0"/>
        <a:cs typeface="+mn-cs"/>
      </a:defRPr>
    </a:lvl8pPr>
    <a:lvl9pPr marL="2962290" algn="l" defTabSz="740573" rtl="0" eaLnBrk="1" latinLnBrk="0" hangingPunct="1">
      <a:defRPr kern="1200">
        <a:solidFill>
          <a:schemeClr val="bg1"/>
        </a:solidFill>
        <a:latin typeface="Arial" charset="0"/>
        <a:ea typeface="Arial Unicode MS" charset="0"/>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960" userDrawn="1">
          <p15:clr>
            <a:srgbClr val="A4A3A4"/>
          </p15:clr>
        </p15:guide>
        <p15:guide id="4" pos="26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Capman" initials="NC" lastIdx="7" clrIdx="0">
    <p:extLst>
      <p:ext uri="{19B8F6BF-5375-455C-9EA6-DF929625EA0E}">
        <p15:presenceInfo xmlns:p15="http://schemas.microsoft.com/office/powerpoint/2012/main" userId="Nicholas Capman" providerId="None"/>
      </p:ext>
    </p:extLst>
  </p:cmAuthor>
  <p:cmAuthor id="2" name="Nicholas Capman" initials="NC [2]" lastIdx="1" clrIdx="1">
    <p:extLst>
      <p:ext uri="{19B8F6BF-5375-455C-9EA6-DF929625EA0E}">
        <p15:presenceInfo xmlns:p15="http://schemas.microsoft.com/office/powerpoint/2012/main" userId="afc290bad05044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C2AD87"/>
    <a:srgbClr val="0D5894"/>
    <a:srgbClr val="A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50000" autoAdjust="0"/>
  </p:normalViewPr>
  <p:slideViewPr>
    <p:cSldViewPr>
      <p:cViewPr varScale="1">
        <p:scale>
          <a:sx n="82" d="100"/>
          <a:sy n="82" d="100"/>
        </p:scale>
        <p:origin x="893" y="72"/>
      </p:cViewPr>
      <p:guideLst>
        <p:guide orient="horz" pos="2160"/>
        <p:guide pos="2880"/>
        <p:guide orient="horz" pos="1960"/>
        <p:guide pos="2612"/>
      </p:guideLst>
    </p:cSldViewPr>
  </p:slideViewPr>
  <p:outlineViewPr>
    <p:cViewPr varScale="1">
      <p:scale>
        <a:sx n="170" d="200"/>
        <a:sy n="170" d="200"/>
      </p:scale>
      <p:origin x="0" y="-5132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AutoShape 1"/>
          <p:cNvSpPr>
            <a:spLocks noChangeArrowheads="1"/>
          </p:cNvSpPr>
          <p:nvPr/>
        </p:nvSpPr>
        <p:spPr bwMode="auto">
          <a:xfrm>
            <a:off x="0" y="0"/>
            <a:ext cx="7772400" cy="10058400"/>
          </a:xfrm>
          <a:prstGeom prst="roundRect">
            <a:avLst>
              <a:gd name="adj" fmla="val 19"/>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charset="0"/>
              <a:buNone/>
            </a:pPr>
            <a:endParaRPr lang="en-US" altLang="en-US" dirty="0"/>
          </a:p>
        </p:txBody>
      </p:sp>
      <p:sp>
        <p:nvSpPr>
          <p:cNvPr id="30723" name="Rectangle 2"/>
          <p:cNvSpPr>
            <a:spLocks noGrp="1" noRot="1" noChangeAspect="1" noChangeArrowheads="1"/>
          </p:cNvSpPr>
          <p:nvPr>
            <p:ph type="sldImg"/>
          </p:nvPr>
        </p:nvSpPr>
        <p:spPr bwMode="auto">
          <a:xfrm>
            <a:off x="1371600" y="763588"/>
            <a:ext cx="5026025" cy="376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sp>
      <p:sp>
        <p:nvSpPr>
          <p:cNvPr id="2" name="Rectangle 3"/>
          <p:cNvSpPr>
            <a:spLocks noGrp="1" noChangeArrowheads="1"/>
          </p:cNvSpPr>
          <p:nvPr>
            <p:ph type="body"/>
          </p:nvPr>
        </p:nvSpPr>
        <p:spPr bwMode="auto">
          <a:xfrm>
            <a:off x="777875" y="4776788"/>
            <a:ext cx="6215063" cy="4522787"/>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25" name="Text Box 4"/>
          <p:cNvSpPr txBox="1">
            <a:spLocks noChangeArrowheads="1"/>
          </p:cNvSpPr>
          <p:nvPr/>
        </p:nvSpPr>
        <p:spPr bwMode="auto">
          <a:xfrm>
            <a:off x="0" y="0"/>
            <a:ext cx="337185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charset="0"/>
              <a:buNone/>
            </a:pPr>
            <a:endParaRPr lang="en-US" altLang="en-US" dirty="0"/>
          </a:p>
        </p:txBody>
      </p:sp>
      <p:sp>
        <p:nvSpPr>
          <p:cNvPr id="30726" name="Text Box 5"/>
          <p:cNvSpPr txBox="1">
            <a:spLocks noChangeArrowheads="1"/>
          </p:cNvSpPr>
          <p:nvPr/>
        </p:nvSpPr>
        <p:spPr bwMode="auto">
          <a:xfrm>
            <a:off x="4398963" y="0"/>
            <a:ext cx="337185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charset="0"/>
              <a:buNone/>
            </a:pPr>
            <a:endParaRPr lang="en-US" altLang="en-US" dirty="0"/>
          </a:p>
        </p:txBody>
      </p:sp>
      <p:sp>
        <p:nvSpPr>
          <p:cNvPr id="30727" name="Text Box 6"/>
          <p:cNvSpPr txBox="1">
            <a:spLocks noChangeArrowheads="1"/>
          </p:cNvSpPr>
          <p:nvPr/>
        </p:nvSpPr>
        <p:spPr bwMode="auto">
          <a:xfrm>
            <a:off x="0" y="9555163"/>
            <a:ext cx="337185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charset="0"/>
              <a:buNone/>
            </a:pPr>
            <a:endParaRPr lang="en-US" altLang="en-US" dirty="0"/>
          </a:p>
        </p:txBody>
      </p:sp>
      <p:sp>
        <p:nvSpPr>
          <p:cNvPr id="3" name="Rectangle 7"/>
          <p:cNvSpPr>
            <a:spLocks noGrp="1" noChangeArrowheads="1"/>
          </p:cNvSpPr>
          <p:nvPr>
            <p:ph type="sldNum"/>
          </p:nvPr>
        </p:nvSpPr>
        <p:spPr bwMode="auto">
          <a:xfrm>
            <a:off x="4398963" y="9555163"/>
            <a:ext cx="3370262" cy="500062"/>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gn="r" eaLnBrk="1">
              <a:lnSpc>
                <a:spcPct val="93000"/>
              </a:lnSpc>
              <a:buClr>
                <a:srgbClr val="000000"/>
              </a:buClr>
              <a:buSzPct val="45000"/>
              <a:buFont typeface="Wingdings" charset="2"/>
              <a:buNone/>
              <a:tabLst>
                <a:tab pos="723900" algn="l"/>
                <a:tab pos="1447800" algn="l"/>
                <a:tab pos="2171700" algn="l"/>
                <a:tab pos="2895600" algn="l"/>
              </a:tabLst>
              <a:defRPr sz="1400">
                <a:solidFill>
                  <a:srgbClr val="FFFFFF"/>
                </a:solidFill>
                <a:latin typeface="Times New Roman" charset="0"/>
              </a:defRPr>
            </a:lvl1pPr>
          </a:lstStyle>
          <a:p>
            <a:fld id="{842678CD-96DD-8043-86D0-577AD17C5B07}" type="slidenum">
              <a:rPr lang="en-US" altLang="en-US"/>
              <a:pPr/>
              <a:t>‹#›</a:t>
            </a:fld>
            <a:endParaRPr lang="en-US" altLang="en-US" dirty="0"/>
          </a:p>
        </p:txBody>
      </p:sp>
    </p:spTree>
    <p:extLst>
      <p:ext uri="{BB962C8B-B14F-4D97-AF65-F5344CB8AC3E}">
        <p14:creationId xmlns:p14="http://schemas.microsoft.com/office/powerpoint/2010/main" val="631050758"/>
      </p:ext>
    </p:extLst>
  </p:cSld>
  <p:clrMap bg1="lt1" tx1="dk1" bg2="lt2" tx2="dk2" accent1="accent1" accent2="accent2" accent3="accent3" accent4="accent4" accent5="accent5" accent6="accent6" hlink="hlink" folHlink="folHlink"/>
  <p:notesStyle>
    <a:lvl1pPr algn="l" defTabSz="370286" rtl="0" eaLnBrk="0" fontAlgn="base" hangingPunct="0">
      <a:spcBef>
        <a:spcPct val="30000"/>
      </a:spcBef>
      <a:spcAft>
        <a:spcPct val="0"/>
      </a:spcAft>
      <a:buClr>
        <a:srgbClr val="000000"/>
      </a:buClr>
      <a:buSzPct val="100000"/>
      <a:buFont typeface="Times New Roman" charset="0"/>
      <a:defRPr sz="1000" kern="1200">
        <a:solidFill>
          <a:srgbClr val="000000"/>
        </a:solidFill>
        <a:latin typeface="Times New Roman" pitchFamily="16" charset="0"/>
        <a:ea typeface="+mn-ea"/>
        <a:cs typeface="+mn-cs"/>
      </a:defRPr>
    </a:lvl1pPr>
    <a:lvl2pPr marL="601715" indent="-231429" algn="l" defTabSz="370286" rtl="0" eaLnBrk="0" fontAlgn="base" hangingPunct="0">
      <a:spcBef>
        <a:spcPct val="30000"/>
      </a:spcBef>
      <a:spcAft>
        <a:spcPct val="0"/>
      </a:spcAft>
      <a:buClr>
        <a:srgbClr val="000000"/>
      </a:buClr>
      <a:buSzPct val="100000"/>
      <a:buFont typeface="Times New Roman" charset="0"/>
      <a:defRPr sz="1000" kern="1200">
        <a:solidFill>
          <a:srgbClr val="000000"/>
        </a:solidFill>
        <a:latin typeface="Times New Roman" pitchFamily="16" charset="0"/>
        <a:ea typeface="+mn-ea"/>
        <a:cs typeface="+mn-cs"/>
      </a:defRPr>
    </a:lvl2pPr>
    <a:lvl3pPr marL="925716" indent="-185143" algn="l" defTabSz="370286" rtl="0" eaLnBrk="0" fontAlgn="base" hangingPunct="0">
      <a:spcBef>
        <a:spcPct val="30000"/>
      </a:spcBef>
      <a:spcAft>
        <a:spcPct val="0"/>
      </a:spcAft>
      <a:buClr>
        <a:srgbClr val="000000"/>
      </a:buClr>
      <a:buSzPct val="100000"/>
      <a:buFont typeface="Times New Roman" charset="0"/>
      <a:defRPr sz="1000" kern="1200">
        <a:solidFill>
          <a:srgbClr val="000000"/>
        </a:solidFill>
        <a:latin typeface="Times New Roman" pitchFamily="16" charset="0"/>
        <a:ea typeface="+mn-ea"/>
        <a:cs typeface="+mn-cs"/>
      </a:defRPr>
    </a:lvl3pPr>
    <a:lvl4pPr marL="1296002" indent="-185143" algn="l" defTabSz="370286" rtl="0" eaLnBrk="0" fontAlgn="base" hangingPunct="0">
      <a:spcBef>
        <a:spcPct val="30000"/>
      </a:spcBef>
      <a:spcAft>
        <a:spcPct val="0"/>
      </a:spcAft>
      <a:buClr>
        <a:srgbClr val="000000"/>
      </a:buClr>
      <a:buSzPct val="100000"/>
      <a:buFont typeface="Times New Roman" charset="0"/>
      <a:defRPr sz="1000" kern="1200">
        <a:solidFill>
          <a:srgbClr val="000000"/>
        </a:solidFill>
        <a:latin typeface="Times New Roman" pitchFamily="16" charset="0"/>
        <a:ea typeface="+mn-ea"/>
        <a:cs typeface="+mn-cs"/>
      </a:defRPr>
    </a:lvl4pPr>
    <a:lvl5pPr marL="1666288" indent="-185143" algn="l" defTabSz="370286" rtl="0" eaLnBrk="0" fontAlgn="base" hangingPunct="0">
      <a:spcBef>
        <a:spcPct val="30000"/>
      </a:spcBef>
      <a:spcAft>
        <a:spcPct val="0"/>
      </a:spcAft>
      <a:buClr>
        <a:srgbClr val="000000"/>
      </a:buClr>
      <a:buSzPct val="100000"/>
      <a:buFont typeface="Times New Roman" charset="0"/>
      <a:defRPr sz="1000" kern="1200">
        <a:solidFill>
          <a:srgbClr val="000000"/>
        </a:solidFill>
        <a:latin typeface="Times New Roman" pitchFamily="16" charset="0"/>
        <a:ea typeface="+mn-ea"/>
        <a:cs typeface="+mn-cs"/>
      </a:defRPr>
    </a:lvl5pPr>
    <a:lvl6pPr marL="1851431" algn="l" defTabSz="740573" rtl="0" eaLnBrk="1" latinLnBrk="0" hangingPunct="1">
      <a:defRPr sz="1000" kern="1200">
        <a:solidFill>
          <a:schemeClr val="tx1"/>
        </a:solidFill>
        <a:latin typeface="+mn-lt"/>
        <a:ea typeface="+mn-ea"/>
        <a:cs typeface="+mn-cs"/>
      </a:defRPr>
    </a:lvl6pPr>
    <a:lvl7pPr marL="2221718" algn="l" defTabSz="740573" rtl="0" eaLnBrk="1" latinLnBrk="0" hangingPunct="1">
      <a:defRPr sz="1000" kern="1200">
        <a:solidFill>
          <a:schemeClr val="tx1"/>
        </a:solidFill>
        <a:latin typeface="+mn-lt"/>
        <a:ea typeface="+mn-ea"/>
        <a:cs typeface="+mn-cs"/>
      </a:defRPr>
    </a:lvl7pPr>
    <a:lvl8pPr marL="2592004" algn="l" defTabSz="740573" rtl="0" eaLnBrk="1" latinLnBrk="0" hangingPunct="1">
      <a:defRPr sz="1000" kern="1200">
        <a:solidFill>
          <a:schemeClr val="tx1"/>
        </a:solidFill>
        <a:latin typeface="+mn-lt"/>
        <a:ea typeface="+mn-ea"/>
        <a:cs typeface="+mn-cs"/>
      </a:defRPr>
    </a:lvl8pPr>
    <a:lvl9pPr marL="2962290" algn="l" defTabSz="740573" rtl="0" eaLnBrk="1" latinLnBrk="0" hangingPunct="1">
      <a:defRPr sz="1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dobeStock_94913726.jpeg"/>
          <p:cNvPicPr>
            <a:picLocks noChangeAspect="1"/>
          </p:cNvPicPr>
          <p:nvPr userDrawn="1"/>
        </p:nvPicPr>
        <p:blipFill rotWithShape="1">
          <a:blip r:embed="rId2" cstate="print">
            <a:extLst>
              <a:ext uri="{28A0092B-C50C-407E-A947-70E740481C1C}">
                <a14:useLocalDpi xmlns:a14="http://schemas.microsoft.com/office/drawing/2010/main" val="0"/>
              </a:ext>
            </a:extLst>
          </a:blip>
          <a:srcRect t="4831" b="23807"/>
          <a:stretch/>
        </p:blipFill>
        <p:spPr>
          <a:xfrm>
            <a:off x="0" y="-457200"/>
            <a:ext cx="9144000" cy="4350211"/>
          </a:xfrm>
          <a:prstGeom prst="rect">
            <a:avLst/>
          </a:prstGeom>
        </p:spPr>
      </p:pic>
      <p:sp>
        <p:nvSpPr>
          <p:cNvPr id="11" name="Rectangle 10"/>
          <p:cNvSpPr/>
          <p:nvPr userDrawn="1"/>
        </p:nvSpPr>
        <p:spPr bwMode="auto">
          <a:xfrm>
            <a:off x="0" y="-457200"/>
            <a:ext cx="9144000" cy="4343400"/>
          </a:xfrm>
          <a:prstGeom prst="rect">
            <a:avLst/>
          </a:prstGeom>
          <a:solidFill>
            <a:srgbClr val="0D5894">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189"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dirty="0">
              <a:solidFill>
                <a:schemeClr val="bg1"/>
              </a:solidFill>
              <a:effectLst/>
              <a:latin typeface="Arial" charset="0"/>
              <a:cs typeface="Arial Unicode MS" charset="0"/>
            </a:endParaRPr>
          </a:p>
        </p:txBody>
      </p:sp>
      <p:sp>
        <p:nvSpPr>
          <p:cNvPr id="4" name="Rectangle 5"/>
          <p:cNvSpPr>
            <a:spLocks noGrp="1" noChangeArrowheads="1"/>
          </p:cNvSpPr>
          <p:nvPr>
            <p:ph type="sldNum" idx="10"/>
          </p:nvPr>
        </p:nvSpPr>
        <p:spPr>
          <a:xfrm>
            <a:off x="6556321" y="6400801"/>
            <a:ext cx="2126880" cy="381000"/>
          </a:xfrm>
          <a:prstGeom prst="rect">
            <a:avLst/>
          </a:prstGeom>
          <a:ln/>
        </p:spPr>
        <p:txBody>
          <a:bodyPr/>
          <a:lstStyle>
            <a:lvl1pPr>
              <a:defRPr/>
            </a:lvl1pPr>
          </a:lstStyle>
          <a:p>
            <a:pPr>
              <a:defRPr/>
            </a:pPr>
            <a:fld id="{42935D39-D960-4EB6-B195-4C82B1E0948D}" type="slidenum">
              <a:rPr lang="en-US" altLang="en-US"/>
              <a:pPr>
                <a:defRPr/>
              </a:pPr>
              <a:t>‹#›</a:t>
            </a:fld>
            <a:endParaRPr lang="en-US" altLang="en-US" dirty="0"/>
          </a:p>
        </p:txBody>
      </p:sp>
      <p:sp>
        <p:nvSpPr>
          <p:cNvPr id="5" name="Rectangle 4"/>
          <p:cNvSpPr/>
          <p:nvPr userDrawn="1"/>
        </p:nvSpPr>
        <p:spPr bwMode="auto">
          <a:xfrm>
            <a:off x="0" y="3886200"/>
            <a:ext cx="9144000" cy="76200"/>
          </a:xfrm>
          <a:prstGeom prst="rect">
            <a:avLst/>
          </a:prstGeom>
          <a:solidFill>
            <a:srgbClr val="0D589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189"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dirty="0">
              <a:ln>
                <a:noFill/>
              </a:ln>
              <a:solidFill>
                <a:schemeClr val="bg1"/>
              </a:solidFill>
              <a:effectLst/>
              <a:latin typeface="Arial" charset="0"/>
              <a:cs typeface="Arial Unicode MS" charset="0"/>
            </a:endParaRPr>
          </a:p>
        </p:txBody>
      </p:sp>
      <p:pic>
        <p:nvPicPr>
          <p:cNvPr id="6" name="Picture 5" descr="fda_logo_lowr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600" y="3429000"/>
            <a:ext cx="1066800" cy="1066800"/>
          </a:xfrm>
          <a:prstGeom prst="rect">
            <a:avLst/>
          </a:prstGeom>
        </p:spPr>
      </p:pic>
      <p:sp>
        <p:nvSpPr>
          <p:cNvPr id="7" name="Subtitle 2"/>
          <p:cNvSpPr>
            <a:spLocks noGrp="1"/>
          </p:cNvSpPr>
          <p:nvPr>
            <p:ph type="subTitle" idx="1" hasCustomPrompt="1"/>
          </p:nvPr>
        </p:nvSpPr>
        <p:spPr>
          <a:xfrm>
            <a:off x="1371600" y="4572000"/>
            <a:ext cx="6400800" cy="1752664"/>
          </a:xfrm>
        </p:spPr>
        <p:txBody>
          <a:bodyPr/>
          <a:lstStyle>
            <a:lvl1pPr algn="ctr">
              <a:defRPr baseline="0"/>
            </a:lvl1pPr>
          </a:lstStyle>
          <a:p>
            <a:r>
              <a:rPr lang="en-US" dirty="0"/>
              <a:t>The FDA Group </a:t>
            </a:r>
            <a:r>
              <a:rPr lang="en-US" b="1" dirty="0"/>
              <a:t>Webinar</a:t>
            </a:r>
          </a:p>
          <a:p>
            <a:r>
              <a:rPr lang="en-US" sz="1400" b="1" dirty="0">
                <a:solidFill>
                  <a:srgbClr val="0D5894"/>
                </a:solidFill>
              </a:rPr>
              <a:t>MONTH, DAY YEAR</a:t>
            </a:r>
          </a:p>
          <a:p>
            <a:r>
              <a:rPr lang="en-US" sz="1400" b="1" dirty="0">
                <a:solidFill>
                  <a:srgbClr val="0D5894"/>
                </a:solidFill>
              </a:rPr>
              <a:t>PRESENTOR/CLIENT/ETC</a:t>
            </a:r>
          </a:p>
        </p:txBody>
      </p:sp>
      <p:sp>
        <p:nvSpPr>
          <p:cNvPr id="8" name="Title 1"/>
          <p:cNvSpPr>
            <a:spLocks noGrp="1"/>
          </p:cNvSpPr>
          <p:nvPr>
            <p:ph type="ctrTitle" hasCustomPrompt="1"/>
          </p:nvPr>
        </p:nvSpPr>
        <p:spPr>
          <a:xfrm>
            <a:off x="685440" y="1958606"/>
            <a:ext cx="7773120" cy="1470394"/>
          </a:xfrm>
        </p:spPr>
        <p:txBody>
          <a:bodyPr/>
          <a:lstStyle>
            <a:lvl1pPr algn="ctr">
              <a:defRPr/>
            </a:lvl1pPr>
          </a:lstStyle>
          <a:p>
            <a:r>
              <a:rPr lang="en-US" sz="4000" dirty="0">
                <a:solidFill>
                  <a:schemeClr val="bg1"/>
                </a:solidFill>
                <a:effectLst>
                  <a:outerShdw blurRad="50800" dist="38100" dir="2700000" algn="tl" rotWithShape="0">
                    <a:prstClr val="black">
                      <a:alpha val="40000"/>
                    </a:prstClr>
                  </a:outerShdw>
                </a:effectLst>
              </a:rPr>
              <a:t>Title</a:t>
            </a:r>
          </a:p>
        </p:txBody>
      </p:sp>
    </p:spTree>
    <p:extLst>
      <p:ext uri="{BB962C8B-B14F-4D97-AF65-F5344CB8AC3E}">
        <p14:creationId xmlns:p14="http://schemas.microsoft.com/office/powerpoint/2010/main" val="228251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idx="10"/>
          </p:nvPr>
        </p:nvSpPr>
        <p:spPr>
          <a:xfrm>
            <a:off x="6553202" y="6400801"/>
            <a:ext cx="2130001" cy="304800"/>
          </a:xfrm>
          <a:prstGeom prst="rect">
            <a:avLst/>
          </a:prstGeom>
          <a:ln/>
        </p:spPr>
        <p:txBody>
          <a:bodyPr/>
          <a:lstStyle>
            <a:lvl1pPr>
              <a:defRPr/>
            </a:lvl1pPr>
          </a:lstStyle>
          <a:p>
            <a:pPr>
              <a:defRPr/>
            </a:pPr>
            <a:fld id="{EA8073AC-0B14-4DC4-A31D-A939C15B92B9}" type="slidenum">
              <a:rPr lang="en-US" altLang="en-US"/>
              <a:pPr>
                <a:defRPr/>
              </a:pPr>
              <a:t>‹#›</a:t>
            </a:fld>
            <a:endParaRPr lang="en-US" altLang="en-US" dirty="0"/>
          </a:p>
        </p:txBody>
      </p:sp>
    </p:spTree>
    <p:extLst>
      <p:ext uri="{BB962C8B-B14F-4D97-AF65-F5344CB8AC3E}">
        <p14:creationId xmlns:p14="http://schemas.microsoft.com/office/powerpoint/2010/main" val="253960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30"/>
            <a:ext cx="4043520" cy="4523516"/>
          </a:xfrm>
        </p:spPr>
        <p:txBody>
          <a:bodyPr/>
          <a:lstStyle>
            <a:lvl1pPr>
              <a:defRPr sz="2300"/>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marL="800080" lvl="1" indent="-342891" eaLnBrk="1">
              <a:lnSpc>
                <a:spcPct val="60000"/>
              </a:lnSpc>
              <a:spcBef>
                <a:spcPts val="1200"/>
              </a:spcBef>
              <a:spcAft>
                <a:spcPts val="1000"/>
              </a:spcAft>
              <a:buClr>
                <a:srgbClr val="C2AD87"/>
              </a:buClr>
              <a:buFont typeface="Courier New"/>
              <a:buChar char="o"/>
              <a:defRPr/>
            </a:pPr>
            <a:r>
              <a:rPr lang="en-US" altLang="en-US" sz="1800" dirty="0">
                <a:solidFill>
                  <a:srgbClr val="000000"/>
                </a:solidFill>
                <a:cs typeface="Arial" panose="020B0604020202020204" pitchFamily="34" charset="0"/>
              </a:rPr>
              <a:t>Bullets</a:t>
            </a:r>
          </a:p>
        </p:txBody>
      </p:sp>
      <p:sp>
        <p:nvSpPr>
          <p:cNvPr id="4" name="Content Placeholder 3"/>
          <p:cNvSpPr>
            <a:spLocks noGrp="1"/>
          </p:cNvSpPr>
          <p:nvPr>
            <p:ph sz="half" idx="2"/>
          </p:nvPr>
        </p:nvSpPr>
        <p:spPr>
          <a:xfrm>
            <a:off x="4638240" y="1604330"/>
            <a:ext cx="4043520" cy="4523516"/>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marL="800080" lvl="1" indent="-342891" eaLnBrk="1">
              <a:lnSpc>
                <a:spcPct val="60000"/>
              </a:lnSpc>
              <a:spcBef>
                <a:spcPts val="1200"/>
              </a:spcBef>
              <a:spcAft>
                <a:spcPts val="1000"/>
              </a:spcAft>
              <a:buClr>
                <a:srgbClr val="C2AD87"/>
              </a:buClr>
              <a:buFont typeface="Courier New"/>
              <a:buChar char="o"/>
              <a:defRPr/>
            </a:pPr>
            <a:r>
              <a:rPr lang="en-US" altLang="en-US" sz="1800" dirty="0">
                <a:solidFill>
                  <a:srgbClr val="000000"/>
                </a:solidFill>
                <a:cs typeface="Arial" panose="020B0604020202020204" pitchFamily="34" charset="0"/>
              </a:rPr>
              <a:t>Bullets</a:t>
            </a:r>
          </a:p>
        </p:txBody>
      </p:sp>
      <p:sp>
        <p:nvSpPr>
          <p:cNvPr id="5" name="Rectangle 5"/>
          <p:cNvSpPr>
            <a:spLocks noGrp="1" noChangeArrowheads="1"/>
          </p:cNvSpPr>
          <p:nvPr>
            <p:ph type="sldNum" idx="10"/>
          </p:nvPr>
        </p:nvSpPr>
        <p:spPr>
          <a:xfrm>
            <a:off x="6553202" y="6400801"/>
            <a:ext cx="2130001" cy="304800"/>
          </a:xfrm>
          <a:prstGeom prst="rect">
            <a:avLst/>
          </a:prstGeom>
          <a:ln/>
        </p:spPr>
        <p:txBody>
          <a:bodyPr/>
          <a:lstStyle>
            <a:lvl1pPr>
              <a:defRPr/>
            </a:lvl1pPr>
          </a:lstStyle>
          <a:p>
            <a:pPr>
              <a:defRPr/>
            </a:pPr>
            <a:fld id="{82A45893-4E9B-4AA5-8A30-F6384958724F}" type="slidenum">
              <a:rPr lang="en-US" altLang="en-US"/>
              <a:pPr>
                <a:defRPr/>
              </a:pPr>
              <a:t>‹#›</a:t>
            </a:fld>
            <a:endParaRPr lang="en-US" altLang="en-US" dirty="0"/>
          </a:p>
        </p:txBody>
      </p:sp>
    </p:spTree>
    <p:extLst>
      <p:ext uri="{BB962C8B-B14F-4D97-AF65-F5344CB8AC3E}">
        <p14:creationId xmlns:p14="http://schemas.microsoft.com/office/powerpoint/2010/main" val="270170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xfrm>
            <a:off x="6553202" y="6400801"/>
            <a:ext cx="2130001" cy="304800"/>
          </a:xfrm>
          <a:prstGeom prst="rect">
            <a:avLst/>
          </a:prstGeom>
          <a:ln/>
        </p:spPr>
        <p:txBody>
          <a:bodyPr/>
          <a:lstStyle>
            <a:lvl1pPr>
              <a:defRPr/>
            </a:lvl1pPr>
          </a:lstStyle>
          <a:p>
            <a:pPr>
              <a:defRPr/>
            </a:pPr>
            <a:fld id="{CAE57687-7577-4785-AD15-AA885F88BE64}" type="slidenum">
              <a:rPr lang="en-US" altLang="en-US"/>
              <a:pPr>
                <a:defRPr/>
              </a:pPr>
              <a:t>‹#›</a:t>
            </a:fld>
            <a:endParaRPr lang="en-US" altLang="en-US" dirty="0"/>
          </a:p>
        </p:txBody>
      </p:sp>
      <p:sp>
        <p:nvSpPr>
          <p:cNvPr id="4" name="TextBox 3"/>
          <p:cNvSpPr txBox="1"/>
          <p:nvPr userDrawn="1"/>
        </p:nvSpPr>
        <p:spPr>
          <a:xfrm>
            <a:off x="533400" y="3345359"/>
            <a:ext cx="8153400" cy="769441"/>
          </a:xfrm>
          <a:prstGeom prst="rect">
            <a:avLst/>
          </a:prstGeom>
          <a:noFill/>
        </p:spPr>
        <p:txBody>
          <a:bodyPr wrap="square" rtlCol="0">
            <a:spAutoFit/>
          </a:bodyPr>
          <a:lstStyle/>
          <a:p>
            <a:pPr algn="ctr"/>
            <a:r>
              <a:rPr lang="en-US" sz="4400" b="1" dirty="0">
                <a:solidFill>
                  <a:srgbClr val="0D5894"/>
                </a:solidFill>
                <a:latin typeface="+mj-lt"/>
              </a:rPr>
              <a:t>QUESTIONS?</a:t>
            </a:r>
          </a:p>
        </p:txBody>
      </p:sp>
    </p:spTree>
    <p:extLst>
      <p:ext uri="{BB962C8B-B14F-4D97-AF65-F5344CB8AC3E}">
        <p14:creationId xmlns:p14="http://schemas.microsoft.com/office/powerpoint/2010/main" val="103400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a:defRPr/>
            </a:pPr>
            <a:fld id="{3A3A3ABF-4CBB-4DAE-8169-554665ACFAFB}" type="slidenum">
              <a:rPr lang="en-US" altLang="en-US" smtClean="0"/>
              <a:pPr>
                <a:defRPr/>
              </a:pPr>
              <a:t>‹#›</a:t>
            </a:fld>
            <a:endParaRPr lang="en-US" altLang="en-US" dirty="0"/>
          </a:p>
        </p:txBody>
      </p:sp>
      <p:sp>
        <p:nvSpPr>
          <p:cNvPr id="5" name="TextBox 4"/>
          <p:cNvSpPr txBox="1"/>
          <p:nvPr userDrawn="1"/>
        </p:nvSpPr>
        <p:spPr>
          <a:xfrm>
            <a:off x="609600" y="2624822"/>
            <a:ext cx="8077200" cy="2785378"/>
          </a:xfrm>
          <a:prstGeom prst="rect">
            <a:avLst/>
          </a:prstGeom>
          <a:noFill/>
        </p:spPr>
        <p:txBody>
          <a:bodyPr wrap="square" rtlCol="0">
            <a:spAutoFit/>
          </a:bodyPr>
          <a:lstStyle/>
          <a:p>
            <a:pPr algn="ctr"/>
            <a:r>
              <a:rPr lang="en-US" sz="4400" b="1" i="1" kern="1200" dirty="0">
                <a:solidFill>
                  <a:srgbClr val="0D5894"/>
                </a:solidFill>
                <a:latin typeface="+mj-lt"/>
                <a:ea typeface="Arial Unicode MS" charset="0"/>
                <a:cs typeface="+mn-cs"/>
              </a:rPr>
              <a:t>Thank You</a:t>
            </a:r>
          </a:p>
          <a:p>
            <a:pPr algn="ctr"/>
            <a:r>
              <a:rPr lang="en-US" altLang="en-US" sz="1600" kern="1200" dirty="0">
                <a:solidFill>
                  <a:srgbClr val="0D5894"/>
                </a:solidFill>
                <a:latin typeface="+mj-lt"/>
                <a:ea typeface="Arial Unicode MS" charset="0"/>
                <a:cs typeface="+mn-cs"/>
              </a:rPr>
              <a:t>Contact the experts at The FDA Group</a:t>
            </a:r>
          </a:p>
          <a:p>
            <a:pPr algn="ctr"/>
            <a:endParaRPr lang="en-US" altLang="en-US" sz="1600" b="1" kern="1200" dirty="0">
              <a:solidFill>
                <a:srgbClr val="0D5894"/>
              </a:solidFill>
              <a:latin typeface="Arial" charset="0"/>
              <a:ea typeface="Arial Unicode MS" charset="0"/>
              <a:cs typeface="+mn-cs"/>
            </a:endParaRPr>
          </a:p>
          <a:p>
            <a:pPr algn="ctr">
              <a:lnSpc>
                <a:spcPct val="150000"/>
              </a:lnSpc>
            </a:pPr>
            <a:r>
              <a:rPr lang="en-US" altLang="en-US" sz="1800" b="1" dirty="0">
                <a:solidFill>
                  <a:schemeClr val="bg1">
                    <a:lumMod val="65000"/>
                  </a:schemeClr>
                </a:solidFill>
                <a:ea typeface="Arial Unicode MS" charset="0"/>
              </a:rPr>
              <a:t>1-833-FDA-GROUP</a:t>
            </a:r>
          </a:p>
          <a:p>
            <a:pPr marL="0" marR="0" indent="0" algn="ctr" defTabSz="370277" rtl="0" eaLnBrk="0" fontAlgn="base" latinLnBrk="0" hangingPunct="0">
              <a:lnSpc>
                <a:spcPct val="150000"/>
              </a:lnSpc>
              <a:spcBef>
                <a:spcPct val="0"/>
              </a:spcBef>
              <a:spcAft>
                <a:spcPct val="0"/>
              </a:spcAft>
              <a:buClrTx/>
              <a:buSzTx/>
              <a:buFontTx/>
              <a:buNone/>
              <a:tabLst/>
              <a:defRPr/>
            </a:pPr>
            <a:r>
              <a:rPr lang="en-US" altLang="en-US" sz="1800" b="1" dirty="0">
                <a:solidFill>
                  <a:schemeClr val="bg1">
                    <a:lumMod val="65000"/>
                  </a:schemeClr>
                </a:solidFill>
                <a:ea typeface="Arial Unicode MS" charset="0"/>
              </a:rPr>
              <a:t>info@thefdagroup.com</a:t>
            </a:r>
          </a:p>
          <a:p>
            <a:pPr algn="ctr">
              <a:lnSpc>
                <a:spcPct val="150000"/>
              </a:lnSpc>
            </a:pPr>
            <a:r>
              <a:rPr lang="en-US" altLang="en-US" sz="1800" b="1" dirty="0">
                <a:solidFill>
                  <a:schemeClr val="bg1">
                    <a:lumMod val="65000"/>
                  </a:schemeClr>
                </a:solidFill>
                <a:ea typeface="Arial Unicode MS" charset="0"/>
              </a:rPr>
              <a:t>TheFDAGroup.com</a:t>
            </a:r>
          </a:p>
          <a:p>
            <a:endParaRPr lang="en-US" dirty="0"/>
          </a:p>
        </p:txBody>
      </p:sp>
    </p:spTree>
    <p:extLst>
      <p:ext uri="{BB962C8B-B14F-4D97-AF65-F5344CB8AC3E}">
        <p14:creationId xmlns:p14="http://schemas.microsoft.com/office/powerpoint/2010/main" val="219930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a:extLst>
              <a:ext uri="{FF2B5EF4-FFF2-40B4-BE49-F238E27FC236}">
                <a16:creationId xmlns:a16="http://schemas.microsoft.com/office/drawing/2014/main" id="{4DFAF6C8-F4A3-436C-91DC-669C08EC2ACA}"/>
              </a:ext>
            </a:extLst>
          </p:cNvPr>
          <p:cNvSpPr>
            <a:spLocks noGrp="1" noChangeArrowheads="1"/>
          </p:cNvSpPr>
          <p:nvPr>
            <p:ph type="sldNum" idx="10"/>
          </p:nvPr>
        </p:nvSpPr>
        <p:spPr>
          <a:xfrm>
            <a:off x="6553440" y="6401477"/>
            <a:ext cx="2129760" cy="303871"/>
          </a:xfrm>
        </p:spPr>
        <p:txBody>
          <a:bodyPr/>
          <a:lstStyle>
            <a:lvl1pPr>
              <a:defRPr/>
            </a:lvl1pPr>
          </a:lstStyle>
          <a:p>
            <a:pPr>
              <a:defRPr/>
            </a:pPr>
            <a:fld id="{88220E76-DA35-48F8-A4F1-B1C5CE679B8F}" type="slidenum">
              <a:rPr lang="en-US" altLang="en-US"/>
              <a:pPr>
                <a:defRPr/>
              </a:pPr>
              <a:t>‹#›</a:t>
            </a:fld>
            <a:endParaRPr lang="en-US" altLang="en-US" dirty="0"/>
          </a:p>
        </p:txBody>
      </p:sp>
    </p:spTree>
    <p:extLst>
      <p:ext uri="{BB962C8B-B14F-4D97-AF65-F5344CB8AC3E}">
        <p14:creationId xmlns:p14="http://schemas.microsoft.com/office/powerpoint/2010/main" val="1007369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61520" y="414156"/>
            <a:ext cx="7768080" cy="805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dirty="0"/>
              <a:t>Click to edit the title text format</a:t>
            </a:r>
          </a:p>
        </p:txBody>
      </p:sp>
      <p:sp>
        <p:nvSpPr>
          <p:cNvPr id="2051" name="Rectangle 2"/>
          <p:cNvSpPr>
            <a:spLocks noGrp="1" noChangeArrowheads="1"/>
          </p:cNvSpPr>
          <p:nvPr>
            <p:ph type="body" idx="1"/>
          </p:nvPr>
        </p:nvSpPr>
        <p:spPr bwMode="auto">
          <a:xfrm>
            <a:off x="456480" y="1905001"/>
            <a:ext cx="8225280" cy="4222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0" tIns="22742" rIns="0" bIns="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a:p>
            <a:pPr lvl="4"/>
            <a:r>
              <a:rPr lang="en-GB" altLang="en-US" dirty="0"/>
              <a:t>Eighth Outline Level</a:t>
            </a:r>
          </a:p>
          <a:p>
            <a:pPr lvl="4"/>
            <a:r>
              <a:rPr lang="en-GB" altLang="en-US" dirty="0"/>
              <a:t>Ninth Outline Level</a:t>
            </a:r>
          </a:p>
        </p:txBody>
      </p:sp>
      <p:sp>
        <p:nvSpPr>
          <p:cNvPr id="2052" name="Text Box 3"/>
          <p:cNvSpPr txBox="1">
            <a:spLocks noChangeArrowheads="1"/>
          </p:cNvSpPr>
          <p:nvPr/>
        </p:nvSpPr>
        <p:spPr bwMode="auto">
          <a:xfrm>
            <a:off x="456481" y="6247382"/>
            <a:ext cx="2128320" cy="470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4057" tIns="37029" rIns="74057" bIns="37029" anchor="ctr"/>
          <a:lstStyle/>
          <a:p>
            <a:pPr eaLnBrk="1">
              <a:lnSpc>
                <a:spcPct val="93000"/>
              </a:lnSpc>
              <a:buClr>
                <a:srgbClr val="000000"/>
              </a:buClr>
              <a:buSzPct val="100000"/>
              <a:buFont typeface="Times New Roman" panose="02020603050405020304" pitchFamily="18" charset="0"/>
              <a:buNone/>
            </a:pPr>
            <a:endParaRPr lang="en-US" altLang="en-US" dirty="0"/>
          </a:p>
        </p:txBody>
      </p:sp>
      <p:sp>
        <p:nvSpPr>
          <p:cNvPr id="8" name="Rectangle 5"/>
          <p:cNvSpPr>
            <a:spLocks noGrp="1" noChangeArrowheads="1"/>
          </p:cNvSpPr>
          <p:nvPr>
            <p:ph type="sldNum" idx="4"/>
          </p:nvPr>
        </p:nvSpPr>
        <p:spPr bwMode="auto">
          <a:xfrm>
            <a:off x="6553202"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a:t>
            </a:fld>
            <a:endParaRPr lang="en-US" altLang="en-US" dirty="0"/>
          </a:p>
        </p:txBody>
      </p:sp>
      <p:sp>
        <p:nvSpPr>
          <p:cNvPr id="9" name="Rectangle 5"/>
          <p:cNvSpPr txBox="1">
            <a:spLocks noChangeArrowheads="1"/>
          </p:cNvSpPr>
          <p:nvPr userDrawn="1"/>
        </p:nvSpPr>
        <p:spPr bwMode="auto">
          <a:xfrm>
            <a:off x="457200" y="6477000"/>
            <a:ext cx="2286000"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defPPr>
              <a:defRPr lang="en-GB"/>
            </a:defPPr>
            <a:lvl1pPr algn="r" defTabSz="370286" rtl="0" eaLnBrk="1" fontAlgn="base" hangingPunct="0">
              <a:lnSpc>
                <a:spcPct val="93000"/>
              </a:lnSpc>
              <a:spcBef>
                <a:spcPct val="0"/>
              </a:spcBef>
              <a:spcAft>
                <a:spcPct val="0"/>
              </a:spcAft>
              <a:buClr>
                <a:srgbClr val="000000"/>
              </a:buClr>
              <a:buSzPct val="45000"/>
              <a:buFont typeface="Wingdings" panose="05000000000000000000" pitchFamily="2" charset="2"/>
              <a:buNone/>
              <a:defRPr sz="1100" kern="1200">
                <a:solidFill>
                  <a:srgbClr val="0D5894"/>
                </a:solidFill>
                <a:latin typeface="Cambria"/>
                <a:ea typeface="Arial Unicode MS" charset="0"/>
                <a:cs typeface="Cambria"/>
              </a:defRPr>
            </a:lvl1pPr>
            <a:lvl2pPr marL="601715" indent="-231429" algn="l" defTabSz="370286" rtl="0" eaLnBrk="0" fontAlgn="base" hangingPunct="0">
              <a:spcBef>
                <a:spcPct val="0"/>
              </a:spcBef>
              <a:spcAft>
                <a:spcPct val="0"/>
              </a:spcAft>
              <a:defRPr kern="1200">
                <a:solidFill>
                  <a:schemeClr val="bg1"/>
                </a:solidFill>
                <a:latin typeface="Arial" charset="0"/>
                <a:ea typeface="Arial Unicode MS" charset="0"/>
                <a:cs typeface="+mn-cs"/>
              </a:defRPr>
            </a:lvl2pPr>
            <a:lvl3pPr marL="925716" indent="-185143" algn="l" defTabSz="370286" rtl="0" eaLnBrk="0" fontAlgn="base" hangingPunct="0">
              <a:spcBef>
                <a:spcPct val="0"/>
              </a:spcBef>
              <a:spcAft>
                <a:spcPct val="0"/>
              </a:spcAft>
              <a:defRPr kern="1200">
                <a:solidFill>
                  <a:schemeClr val="bg1"/>
                </a:solidFill>
                <a:latin typeface="Arial" charset="0"/>
                <a:ea typeface="Arial Unicode MS" charset="0"/>
                <a:cs typeface="+mn-cs"/>
              </a:defRPr>
            </a:lvl3pPr>
            <a:lvl4pPr marL="1296002" indent="-185143" algn="l" defTabSz="370286" rtl="0" eaLnBrk="0" fontAlgn="base" hangingPunct="0">
              <a:spcBef>
                <a:spcPct val="0"/>
              </a:spcBef>
              <a:spcAft>
                <a:spcPct val="0"/>
              </a:spcAft>
              <a:defRPr kern="1200">
                <a:solidFill>
                  <a:schemeClr val="bg1"/>
                </a:solidFill>
                <a:latin typeface="Arial" charset="0"/>
                <a:ea typeface="Arial Unicode MS" charset="0"/>
                <a:cs typeface="+mn-cs"/>
              </a:defRPr>
            </a:lvl4pPr>
            <a:lvl5pPr marL="1666288" indent="-185143" algn="l" defTabSz="370286" rtl="0" eaLnBrk="0" fontAlgn="base" hangingPunct="0">
              <a:spcBef>
                <a:spcPct val="0"/>
              </a:spcBef>
              <a:spcAft>
                <a:spcPct val="0"/>
              </a:spcAft>
              <a:defRPr kern="1200">
                <a:solidFill>
                  <a:schemeClr val="bg1"/>
                </a:solidFill>
                <a:latin typeface="Arial" charset="0"/>
                <a:ea typeface="Arial Unicode MS" charset="0"/>
                <a:cs typeface="+mn-cs"/>
              </a:defRPr>
            </a:lvl5pPr>
            <a:lvl6pPr marL="1851431" algn="l" defTabSz="740573" rtl="0" eaLnBrk="1" latinLnBrk="0" hangingPunct="1">
              <a:defRPr kern="1200">
                <a:solidFill>
                  <a:schemeClr val="bg1"/>
                </a:solidFill>
                <a:latin typeface="Arial" charset="0"/>
                <a:ea typeface="Arial Unicode MS" charset="0"/>
                <a:cs typeface="+mn-cs"/>
              </a:defRPr>
            </a:lvl6pPr>
            <a:lvl7pPr marL="2221718" algn="l" defTabSz="740573" rtl="0" eaLnBrk="1" latinLnBrk="0" hangingPunct="1">
              <a:defRPr kern="1200">
                <a:solidFill>
                  <a:schemeClr val="bg1"/>
                </a:solidFill>
                <a:latin typeface="Arial" charset="0"/>
                <a:ea typeface="Arial Unicode MS" charset="0"/>
                <a:cs typeface="+mn-cs"/>
              </a:defRPr>
            </a:lvl7pPr>
            <a:lvl8pPr marL="2592004" algn="l" defTabSz="740573" rtl="0" eaLnBrk="1" latinLnBrk="0" hangingPunct="1">
              <a:defRPr kern="1200">
                <a:solidFill>
                  <a:schemeClr val="bg1"/>
                </a:solidFill>
                <a:latin typeface="Arial" charset="0"/>
                <a:ea typeface="Arial Unicode MS" charset="0"/>
                <a:cs typeface="+mn-cs"/>
              </a:defRPr>
            </a:lvl8pPr>
            <a:lvl9pPr marL="2962290" algn="l" defTabSz="740573" rtl="0" eaLnBrk="1" latinLnBrk="0" hangingPunct="1">
              <a:defRPr kern="1200">
                <a:solidFill>
                  <a:schemeClr val="bg1"/>
                </a:solidFill>
                <a:latin typeface="Arial" charset="0"/>
                <a:ea typeface="Arial Unicode MS" charset="0"/>
                <a:cs typeface="+mn-cs"/>
              </a:defRPr>
            </a:lvl9pPr>
          </a:lstStyle>
          <a:p>
            <a:pPr algn="l">
              <a:defRPr/>
            </a:pPr>
            <a:r>
              <a:rPr lang="en-US" altLang="en-US" sz="1100" b="0" baseline="0" dirty="0"/>
              <a:t>The FDA Group  | 1-833-FDA-GROUP </a:t>
            </a:r>
            <a:endParaRPr lang="en-US" altLang="en-US" sz="1100" b="0" dirty="0"/>
          </a:p>
        </p:txBody>
      </p:sp>
    </p:spTree>
    <p:extLst>
      <p:ext uri="{BB962C8B-B14F-4D97-AF65-F5344CB8AC3E}">
        <p14:creationId xmlns:p14="http://schemas.microsoft.com/office/powerpoint/2010/main" val="303160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3" r:id="rId4"/>
    <p:sldLayoutId id="2147483704" r:id="rId5"/>
    <p:sldLayoutId id="2147483705" r:id="rId6"/>
  </p:sldLayoutIdLst>
  <p:txStyles>
    <p:titleStyle>
      <a:lvl1pPr algn="l" defTabSz="370277" rtl="0" eaLnBrk="0" fontAlgn="base" hangingPunct="0">
        <a:lnSpc>
          <a:spcPct val="93000"/>
        </a:lnSpc>
        <a:spcBef>
          <a:spcPct val="0"/>
        </a:spcBef>
        <a:spcAft>
          <a:spcPct val="0"/>
        </a:spcAft>
        <a:buClr>
          <a:srgbClr val="000000"/>
        </a:buClr>
        <a:buSzPct val="100000"/>
        <a:buFont typeface="Times New Roman" pitchFamily="18" charset="0"/>
        <a:defRPr sz="3200" b="1" i="0">
          <a:solidFill>
            <a:srgbClr val="0D5894"/>
          </a:solidFill>
          <a:latin typeface="+mj-lt"/>
          <a:ea typeface="Arial Unicode MS" pitchFamily="34" charset="-128"/>
          <a:cs typeface="+mj-cs"/>
        </a:defRPr>
      </a:lvl1pPr>
      <a:lvl2pPr algn="ctr" defTabSz="370277" rtl="0" eaLnBrk="0" fontAlgn="base" hangingPunct="0">
        <a:lnSpc>
          <a:spcPct val="93000"/>
        </a:lnSpc>
        <a:spcBef>
          <a:spcPct val="0"/>
        </a:spcBef>
        <a:spcAft>
          <a:spcPct val="0"/>
        </a:spcAft>
        <a:buClr>
          <a:srgbClr val="000000"/>
        </a:buClr>
        <a:buSzPct val="100000"/>
        <a:buFont typeface="Times New Roman" pitchFamily="18" charset="0"/>
        <a:defRPr sz="3300" b="1" i="1">
          <a:solidFill>
            <a:srgbClr val="FFFFFF"/>
          </a:solidFill>
          <a:latin typeface="Times New Roman" pitchFamily="16" charset="0"/>
          <a:ea typeface="Arial Unicode MS" pitchFamily="34" charset="-128"/>
          <a:cs typeface="Arial Unicode MS" charset="0"/>
        </a:defRPr>
      </a:lvl2pPr>
      <a:lvl3pPr algn="ctr" defTabSz="370277" rtl="0" eaLnBrk="0" fontAlgn="base" hangingPunct="0">
        <a:lnSpc>
          <a:spcPct val="93000"/>
        </a:lnSpc>
        <a:spcBef>
          <a:spcPct val="0"/>
        </a:spcBef>
        <a:spcAft>
          <a:spcPct val="0"/>
        </a:spcAft>
        <a:buClr>
          <a:srgbClr val="000000"/>
        </a:buClr>
        <a:buSzPct val="100000"/>
        <a:buFont typeface="Times New Roman" pitchFamily="18" charset="0"/>
        <a:defRPr sz="3300" b="1" i="1">
          <a:solidFill>
            <a:srgbClr val="FFFFFF"/>
          </a:solidFill>
          <a:latin typeface="Times New Roman" pitchFamily="16" charset="0"/>
          <a:ea typeface="Arial Unicode MS" pitchFamily="34" charset="-128"/>
          <a:cs typeface="Arial Unicode MS" charset="0"/>
        </a:defRPr>
      </a:lvl3pPr>
      <a:lvl4pPr algn="ctr" defTabSz="370277" rtl="0" eaLnBrk="0" fontAlgn="base" hangingPunct="0">
        <a:lnSpc>
          <a:spcPct val="93000"/>
        </a:lnSpc>
        <a:spcBef>
          <a:spcPct val="0"/>
        </a:spcBef>
        <a:spcAft>
          <a:spcPct val="0"/>
        </a:spcAft>
        <a:buClr>
          <a:srgbClr val="000000"/>
        </a:buClr>
        <a:buSzPct val="100000"/>
        <a:buFont typeface="Times New Roman" pitchFamily="18" charset="0"/>
        <a:defRPr sz="3300" b="1" i="1">
          <a:solidFill>
            <a:srgbClr val="FFFFFF"/>
          </a:solidFill>
          <a:latin typeface="Times New Roman" pitchFamily="16" charset="0"/>
          <a:ea typeface="Arial Unicode MS" pitchFamily="34" charset="-128"/>
          <a:cs typeface="Arial Unicode MS" charset="0"/>
        </a:defRPr>
      </a:lvl4pPr>
      <a:lvl5pPr algn="ctr" defTabSz="370277" rtl="0" eaLnBrk="0" fontAlgn="base" hangingPunct="0">
        <a:lnSpc>
          <a:spcPct val="93000"/>
        </a:lnSpc>
        <a:spcBef>
          <a:spcPct val="0"/>
        </a:spcBef>
        <a:spcAft>
          <a:spcPct val="0"/>
        </a:spcAft>
        <a:buClr>
          <a:srgbClr val="000000"/>
        </a:buClr>
        <a:buSzPct val="100000"/>
        <a:buFont typeface="Times New Roman" pitchFamily="18" charset="0"/>
        <a:defRPr sz="3300" b="1" i="1">
          <a:solidFill>
            <a:srgbClr val="FFFFFF"/>
          </a:solidFill>
          <a:latin typeface="Times New Roman" pitchFamily="16" charset="0"/>
          <a:ea typeface="Arial Unicode MS" pitchFamily="34" charset="-128"/>
          <a:cs typeface="Arial Unicode MS" charset="0"/>
        </a:defRPr>
      </a:lvl5pPr>
      <a:lvl6pPr marL="2036524" indent="-185138" algn="ctr" defTabSz="370277" rtl="0" eaLnBrk="0" fontAlgn="base" hangingPunct="0">
        <a:lnSpc>
          <a:spcPct val="93000"/>
        </a:lnSpc>
        <a:spcBef>
          <a:spcPct val="0"/>
        </a:spcBef>
        <a:spcAft>
          <a:spcPct val="0"/>
        </a:spcAft>
        <a:buClr>
          <a:srgbClr val="000000"/>
        </a:buClr>
        <a:buSzPct val="100000"/>
        <a:buFont typeface="Times New Roman" pitchFamily="16" charset="0"/>
        <a:defRPr sz="3300" b="1" i="1">
          <a:solidFill>
            <a:srgbClr val="FFFFFF"/>
          </a:solidFill>
          <a:latin typeface="Times New Roman" pitchFamily="16" charset="0"/>
          <a:cs typeface="Arial Unicode MS" charset="0"/>
        </a:defRPr>
      </a:lvl6pPr>
      <a:lvl7pPr marL="2406801" indent="-185138" algn="ctr" defTabSz="370277" rtl="0" eaLnBrk="0" fontAlgn="base" hangingPunct="0">
        <a:lnSpc>
          <a:spcPct val="93000"/>
        </a:lnSpc>
        <a:spcBef>
          <a:spcPct val="0"/>
        </a:spcBef>
        <a:spcAft>
          <a:spcPct val="0"/>
        </a:spcAft>
        <a:buClr>
          <a:srgbClr val="000000"/>
        </a:buClr>
        <a:buSzPct val="100000"/>
        <a:buFont typeface="Times New Roman" pitchFamily="16" charset="0"/>
        <a:defRPr sz="3300" b="1" i="1">
          <a:solidFill>
            <a:srgbClr val="FFFFFF"/>
          </a:solidFill>
          <a:latin typeface="Times New Roman" pitchFamily="16" charset="0"/>
          <a:cs typeface="Arial Unicode MS" charset="0"/>
        </a:defRPr>
      </a:lvl7pPr>
      <a:lvl8pPr marL="2777077" indent="-185138" algn="ctr" defTabSz="370277" rtl="0" eaLnBrk="0" fontAlgn="base" hangingPunct="0">
        <a:lnSpc>
          <a:spcPct val="93000"/>
        </a:lnSpc>
        <a:spcBef>
          <a:spcPct val="0"/>
        </a:spcBef>
        <a:spcAft>
          <a:spcPct val="0"/>
        </a:spcAft>
        <a:buClr>
          <a:srgbClr val="000000"/>
        </a:buClr>
        <a:buSzPct val="100000"/>
        <a:buFont typeface="Times New Roman" pitchFamily="16" charset="0"/>
        <a:defRPr sz="3300" b="1" i="1">
          <a:solidFill>
            <a:srgbClr val="FFFFFF"/>
          </a:solidFill>
          <a:latin typeface="Times New Roman" pitchFamily="16" charset="0"/>
          <a:cs typeface="Arial Unicode MS" charset="0"/>
        </a:defRPr>
      </a:lvl8pPr>
      <a:lvl9pPr marL="3147355" indent="-185138" algn="ctr" defTabSz="370277" rtl="0" eaLnBrk="0" fontAlgn="base" hangingPunct="0">
        <a:lnSpc>
          <a:spcPct val="93000"/>
        </a:lnSpc>
        <a:spcBef>
          <a:spcPct val="0"/>
        </a:spcBef>
        <a:spcAft>
          <a:spcPct val="0"/>
        </a:spcAft>
        <a:buClr>
          <a:srgbClr val="000000"/>
        </a:buClr>
        <a:buSzPct val="100000"/>
        <a:buFont typeface="Times New Roman" pitchFamily="16" charset="0"/>
        <a:defRPr sz="3300" b="1" i="1">
          <a:solidFill>
            <a:srgbClr val="FFFFFF"/>
          </a:solidFill>
          <a:latin typeface="Times New Roman" pitchFamily="16" charset="0"/>
          <a:cs typeface="Arial Unicode MS" charset="0"/>
        </a:defRPr>
      </a:lvl9pPr>
    </p:titleStyle>
    <p:bodyStyle>
      <a:lvl1pPr marL="277708" indent="-277708" algn="l" defTabSz="370277" rtl="0" eaLnBrk="0" fontAlgn="base" hangingPunct="0">
        <a:lnSpc>
          <a:spcPct val="93000"/>
        </a:lnSpc>
        <a:spcBef>
          <a:spcPct val="0"/>
        </a:spcBef>
        <a:spcAft>
          <a:spcPts val="1153"/>
        </a:spcAft>
        <a:buClr>
          <a:srgbClr val="000000"/>
        </a:buClr>
        <a:buSzPct val="100000"/>
        <a:buFont typeface="Times New Roman" pitchFamily="18" charset="0"/>
        <a:defRPr sz="2600">
          <a:solidFill>
            <a:schemeClr val="tx1"/>
          </a:solidFill>
          <a:latin typeface="+mn-lt"/>
          <a:ea typeface="Arial Unicode MS" pitchFamily="34" charset="-128"/>
          <a:cs typeface="+mn-cs"/>
        </a:defRPr>
      </a:lvl1pPr>
      <a:lvl2pPr marL="601700" indent="-231424" algn="l" defTabSz="370277" rtl="0" eaLnBrk="0" fontAlgn="base" hangingPunct="0">
        <a:lnSpc>
          <a:spcPct val="93000"/>
        </a:lnSpc>
        <a:spcBef>
          <a:spcPct val="0"/>
        </a:spcBef>
        <a:spcAft>
          <a:spcPts val="923"/>
        </a:spcAft>
        <a:buClr>
          <a:srgbClr val="000000"/>
        </a:buClr>
        <a:buSzPct val="100000"/>
        <a:buFont typeface="Times New Roman" pitchFamily="18" charset="0"/>
        <a:defRPr sz="2300">
          <a:solidFill>
            <a:schemeClr val="tx1"/>
          </a:solidFill>
          <a:latin typeface="+mn-lt"/>
          <a:ea typeface="Arial Unicode MS" pitchFamily="34" charset="-128"/>
          <a:cs typeface="+mn-cs"/>
        </a:defRPr>
      </a:lvl2pPr>
      <a:lvl3pPr marL="925693" indent="-185138" algn="l" defTabSz="370277" rtl="0" eaLnBrk="0" fontAlgn="base" hangingPunct="0">
        <a:lnSpc>
          <a:spcPct val="93000"/>
        </a:lnSpc>
        <a:spcBef>
          <a:spcPct val="0"/>
        </a:spcBef>
        <a:spcAft>
          <a:spcPts val="688"/>
        </a:spcAft>
        <a:buClr>
          <a:srgbClr val="000000"/>
        </a:buClr>
        <a:buSzPct val="100000"/>
        <a:buFont typeface="Times New Roman" pitchFamily="18" charset="0"/>
        <a:defRPr sz="1900">
          <a:solidFill>
            <a:schemeClr val="tx1"/>
          </a:solidFill>
          <a:latin typeface="+mn-lt"/>
          <a:ea typeface="Arial Unicode MS" pitchFamily="34" charset="-128"/>
          <a:cs typeface="+mn-cs"/>
        </a:defRPr>
      </a:lvl3pPr>
      <a:lvl4pPr marL="1295970" indent="-185138" algn="l" defTabSz="370277" rtl="0" eaLnBrk="0" fontAlgn="base" hangingPunct="0">
        <a:lnSpc>
          <a:spcPct val="93000"/>
        </a:lnSpc>
        <a:spcBef>
          <a:spcPct val="0"/>
        </a:spcBef>
        <a:spcAft>
          <a:spcPts val="467"/>
        </a:spcAft>
        <a:buClr>
          <a:srgbClr val="000000"/>
        </a:buClr>
        <a:buSzPct val="100000"/>
        <a:buFont typeface="Times New Roman" pitchFamily="18" charset="0"/>
        <a:defRPr sz="1600">
          <a:solidFill>
            <a:schemeClr val="tx1"/>
          </a:solidFill>
          <a:latin typeface="+mn-lt"/>
          <a:ea typeface="Arial Unicode MS" pitchFamily="34" charset="-128"/>
          <a:cs typeface="+mn-cs"/>
        </a:defRPr>
      </a:lvl4pPr>
      <a:lvl5pPr marL="1666246" indent="-185138" algn="l" defTabSz="370277" rtl="0" eaLnBrk="0" fontAlgn="base" hangingPunct="0">
        <a:lnSpc>
          <a:spcPct val="93000"/>
        </a:lnSpc>
        <a:spcBef>
          <a:spcPct val="0"/>
        </a:spcBef>
        <a:spcAft>
          <a:spcPts val="233"/>
        </a:spcAft>
        <a:buClr>
          <a:srgbClr val="000000"/>
        </a:buClr>
        <a:buSzPct val="100000"/>
        <a:buFont typeface="Times New Roman" pitchFamily="18" charset="0"/>
        <a:defRPr sz="1600">
          <a:solidFill>
            <a:schemeClr val="tx1"/>
          </a:solidFill>
          <a:latin typeface="+mn-lt"/>
          <a:ea typeface="Arial Unicode MS" pitchFamily="34" charset="-128"/>
          <a:cs typeface="+mn-cs"/>
        </a:defRPr>
      </a:lvl5pPr>
      <a:lvl6pPr marL="2036524" indent="-185138" algn="l" defTabSz="370277" rtl="0" eaLnBrk="0" fontAlgn="base" hangingPunct="0">
        <a:lnSpc>
          <a:spcPct val="93000"/>
        </a:lnSpc>
        <a:spcBef>
          <a:spcPct val="0"/>
        </a:spcBef>
        <a:spcAft>
          <a:spcPts val="233"/>
        </a:spcAft>
        <a:buClr>
          <a:srgbClr val="000000"/>
        </a:buClr>
        <a:buSzPct val="100000"/>
        <a:buFont typeface="Times New Roman" pitchFamily="16" charset="0"/>
        <a:defRPr sz="1600">
          <a:solidFill>
            <a:srgbClr val="FFFFFF"/>
          </a:solidFill>
          <a:latin typeface="+mn-lt"/>
          <a:cs typeface="+mn-cs"/>
        </a:defRPr>
      </a:lvl6pPr>
      <a:lvl7pPr marL="2406801" indent="-185138" algn="l" defTabSz="370277" rtl="0" eaLnBrk="0" fontAlgn="base" hangingPunct="0">
        <a:lnSpc>
          <a:spcPct val="93000"/>
        </a:lnSpc>
        <a:spcBef>
          <a:spcPct val="0"/>
        </a:spcBef>
        <a:spcAft>
          <a:spcPts val="233"/>
        </a:spcAft>
        <a:buClr>
          <a:srgbClr val="000000"/>
        </a:buClr>
        <a:buSzPct val="100000"/>
        <a:buFont typeface="Times New Roman" pitchFamily="16" charset="0"/>
        <a:defRPr sz="1600">
          <a:solidFill>
            <a:srgbClr val="FFFFFF"/>
          </a:solidFill>
          <a:latin typeface="+mn-lt"/>
          <a:cs typeface="+mn-cs"/>
        </a:defRPr>
      </a:lvl7pPr>
      <a:lvl8pPr marL="2777077" indent="-185138" algn="l" defTabSz="370277" rtl="0" eaLnBrk="0" fontAlgn="base" hangingPunct="0">
        <a:lnSpc>
          <a:spcPct val="93000"/>
        </a:lnSpc>
        <a:spcBef>
          <a:spcPct val="0"/>
        </a:spcBef>
        <a:spcAft>
          <a:spcPts val="233"/>
        </a:spcAft>
        <a:buClr>
          <a:srgbClr val="000000"/>
        </a:buClr>
        <a:buSzPct val="100000"/>
        <a:buFont typeface="Times New Roman" pitchFamily="16" charset="0"/>
        <a:defRPr sz="1600">
          <a:solidFill>
            <a:srgbClr val="FFFFFF"/>
          </a:solidFill>
          <a:latin typeface="+mn-lt"/>
          <a:cs typeface="+mn-cs"/>
        </a:defRPr>
      </a:lvl8pPr>
      <a:lvl9pPr marL="3147355" indent="-185138" algn="l" defTabSz="370277" rtl="0" eaLnBrk="0" fontAlgn="base" hangingPunct="0">
        <a:lnSpc>
          <a:spcPct val="93000"/>
        </a:lnSpc>
        <a:spcBef>
          <a:spcPct val="0"/>
        </a:spcBef>
        <a:spcAft>
          <a:spcPts val="233"/>
        </a:spcAft>
        <a:buClr>
          <a:srgbClr val="000000"/>
        </a:buClr>
        <a:buSzPct val="100000"/>
        <a:buFont typeface="Times New Roman" pitchFamily="16" charset="0"/>
        <a:defRPr sz="1600">
          <a:solidFill>
            <a:srgbClr val="FFFFFF"/>
          </a:solidFill>
          <a:latin typeface="+mn-lt"/>
          <a:cs typeface="+mn-cs"/>
        </a:defRPr>
      </a:lvl9pPr>
    </p:bodyStyle>
    <p:otherStyle>
      <a:defPPr>
        <a:defRPr lang="en-US"/>
      </a:defPPr>
      <a:lvl1pPr marL="0" algn="l" defTabSz="740555" rtl="0" eaLnBrk="1" latinLnBrk="0" hangingPunct="1">
        <a:defRPr sz="1500" kern="1200">
          <a:solidFill>
            <a:schemeClr val="tx1"/>
          </a:solidFill>
          <a:latin typeface="+mn-lt"/>
          <a:ea typeface="+mn-ea"/>
          <a:cs typeface="+mn-cs"/>
        </a:defRPr>
      </a:lvl1pPr>
      <a:lvl2pPr marL="370277" algn="l" defTabSz="740555" rtl="0" eaLnBrk="1" latinLnBrk="0" hangingPunct="1">
        <a:defRPr sz="1500" kern="1200">
          <a:solidFill>
            <a:schemeClr val="tx1"/>
          </a:solidFill>
          <a:latin typeface="+mn-lt"/>
          <a:ea typeface="+mn-ea"/>
          <a:cs typeface="+mn-cs"/>
        </a:defRPr>
      </a:lvl2pPr>
      <a:lvl3pPr marL="740555" algn="l" defTabSz="740555" rtl="0" eaLnBrk="1" latinLnBrk="0" hangingPunct="1">
        <a:defRPr sz="1500" kern="1200">
          <a:solidFill>
            <a:schemeClr val="tx1"/>
          </a:solidFill>
          <a:latin typeface="+mn-lt"/>
          <a:ea typeface="+mn-ea"/>
          <a:cs typeface="+mn-cs"/>
        </a:defRPr>
      </a:lvl3pPr>
      <a:lvl4pPr marL="1110831" algn="l" defTabSz="740555" rtl="0" eaLnBrk="1" latinLnBrk="0" hangingPunct="1">
        <a:defRPr sz="1500" kern="1200">
          <a:solidFill>
            <a:schemeClr val="tx1"/>
          </a:solidFill>
          <a:latin typeface="+mn-lt"/>
          <a:ea typeface="+mn-ea"/>
          <a:cs typeface="+mn-cs"/>
        </a:defRPr>
      </a:lvl4pPr>
      <a:lvl5pPr marL="1481108" algn="l" defTabSz="740555" rtl="0" eaLnBrk="1" latinLnBrk="0" hangingPunct="1">
        <a:defRPr sz="1500" kern="1200">
          <a:solidFill>
            <a:schemeClr val="tx1"/>
          </a:solidFill>
          <a:latin typeface="+mn-lt"/>
          <a:ea typeface="+mn-ea"/>
          <a:cs typeface="+mn-cs"/>
        </a:defRPr>
      </a:lvl5pPr>
      <a:lvl6pPr marL="1851384" algn="l" defTabSz="740555" rtl="0" eaLnBrk="1" latinLnBrk="0" hangingPunct="1">
        <a:defRPr sz="1500" kern="1200">
          <a:solidFill>
            <a:schemeClr val="tx1"/>
          </a:solidFill>
          <a:latin typeface="+mn-lt"/>
          <a:ea typeface="+mn-ea"/>
          <a:cs typeface="+mn-cs"/>
        </a:defRPr>
      </a:lvl6pPr>
      <a:lvl7pPr marL="2221663" algn="l" defTabSz="740555" rtl="0" eaLnBrk="1" latinLnBrk="0" hangingPunct="1">
        <a:defRPr sz="1500" kern="1200">
          <a:solidFill>
            <a:schemeClr val="tx1"/>
          </a:solidFill>
          <a:latin typeface="+mn-lt"/>
          <a:ea typeface="+mn-ea"/>
          <a:cs typeface="+mn-cs"/>
        </a:defRPr>
      </a:lvl7pPr>
      <a:lvl8pPr marL="2591939" algn="l" defTabSz="740555" rtl="0" eaLnBrk="1" latinLnBrk="0" hangingPunct="1">
        <a:defRPr sz="1500" kern="1200">
          <a:solidFill>
            <a:schemeClr val="tx1"/>
          </a:solidFill>
          <a:latin typeface="+mn-lt"/>
          <a:ea typeface="+mn-ea"/>
          <a:cs typeface="+mn-cs"/>
        </a:defRPr>
      </a:lvl8pPr>
      <a:lvl9pPr marL="2962217" algn="l" defTabSz="74055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sldNum" idx="10"/>
          </p:nvPr>
        </p:nvSpPr>
        <p:spPr bwMode="auto">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a:t>
            </a:fld>
            <a:endParaRPr lang="en-US" altLang="en-US" dirty="0"/>
          </a:p>
        </p:txBody>
      </p:sp>
      <p:pic>
        <p:nvPicPr>
          <p:cNvPr id="3" name="Picture 2">
            <a:extLst>
              <a:ext uri="{FF2B5EF4-FFF2-40B4-BE49-F238E27FC236}">
                <a16:creationId xmlns:a16="http://schemas.microsoft.com/office/drawing/2014/main" id="{4A4EC8BA-CE5D-C444-BB1D-1D851AB46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00" y="2133600"/>
            <a:ext cx="3581400" cy="3581400"/>
          </a:xfrm>
          <a:prstGeom prst="rect">
            <a:avLst/>
          </a:prstGeom>
        </p:spPr>
      </p:pic>
      <p:sp>
        <p:nvSpPr>
          <p:cNvPr id="2" name="TextBox 1">
            <a:extLst>
              <a:ext uri="{FF2B5EF4-FFF2-40B4-BE49-F238E27FC236}">
                <a16:creationId xmlns:a16="http://schemas.microsoft.com/office/drawing/2014/main" id="{1DAE5E52-C4C3-49F9-B7CD-846C4AEBD31A}"/>
              </a:ext>
            </a:extLst>
          </p:cNvPr>
          <p:cNvSpPr txBox="1"/>
          <p:nvPr/>
        </p:nvSpPr>
        <p:spPr>
          <a:xfrm>
            <a:off x="2781300" y="5867400"/>
            <a:ext cx="3581400" cy="369332"/>
          </a:xfrm>
          <a:prstGeom prst="rect">
            <a:avLst/>
          </a:prstGeom>
          <a:noFill/>
        </p:spPr>
        <p:txBody>
          <a:bodyPr wrap="square" rtlCol="0">
            <a:spAutoFit/>
          </a:bodyPr>
          <a:lstStyle/>
          <a:p>
            <a:pPr algn="ctr"/>
            <a:r>
              <a:rPr lang="en-US" b="1"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Insider Newsletter — Issue #3</a:t>
            </a:r>
          </a:p>
        </p:txBody>
      </p:sp>
    </p:spTree>
    <p:extLst>
      <p:ext uri="{BB962C8B-B14F-4D97-AF65-F5344CB8AC3E}">
        <p14:creationId xmlns:p14="http://schemas.microsoft.com/office/powerpoint/2010/main" val="291129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SaaS Benefits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10</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171450" indent="-171450">
              <a:lnSpc>
                <a:spcPct val="100000"/>
              </a:lnSpc>
              <a:buFont typeface="Arial" panose="020B0604020202020204" pitchFamily="34" charset="0"/>
              <a:buChar char="•"/>
            </a:pPr>
            <a:r>
              <a:rPr lang="en-US" sz="1800" b="1" dirty="0">
                <a:latin typeface="Lato" panose="020F0502020204030203" pitchFamily="34" charset="0"/>
                <a:ea typeface="Lato" panose="020F0502020204030203" pitchFamily="34" charset="0"/>
                <a:cs typeface="Lato" panose="020F0502020204030203" pitchFamily="34" charset="0"/>
              </a:rPr>
              <a:t>Accessibility: </a:t>
            </a:r>
            <a:r>
              <a:rPr lang="en-US" sz="1800" dirty="0">
                <a:latin typeface="Lato" panose="020F0502020204030203" pitchFamily="34" charset="0"/>
                <a:ea typeface="Lato" panose="020F0502020204030203" pitchFamily="34" charset="0"/>
                <a:cs typeface="Lato" panose="020F0502020204030203" pitchFamily="34" charset="0"/>
              </a:rPr>
              <a:t>Ability to run via an internet browser 24/7 from any device</a:t>
            </a:r>
          </a:p>
          <a:p>
            <a:pPr marL="171450" indent="-171450">
              <a:lnSpc>
                <a:spcPct val="100000"/>
              </a:lnSpc>
              <a:buFont typeface="Arial" panose="020B0604020202020204" pitchFamily="34" charset="0"/>
              <a:buChar char="•"/>
            </a:pPr>
            <a:r>
              <a:rPr lang="en-US" sz="1800" b="1" dirty="0">
                <a:latin typeface="Lato" panose="020F0502020204030203" pitchFamily="34" charset="0"/>
                <a:ea typeface="Lato" panose="020F0502020204030203" pitchFamily="34" charset="0"/>
                <a:cs typeface="Lato" panose="020F0502020204030203" pitchFamily="34" charset="0"/>
              </a:rPr>
              <a:t>Operational Management: </a:t>
            </a:r>
            <a:r>
              <a:rPr lang="en-US" sz="1800" dirty="0">
                <a:latin typeface="Lato" panose="020F0502020204030203" pitchFamily="34" charset="0"/>
                <a:ea typeface="Lato" panose="020F0502020204030203" pitchFamily="34" charset="0"/>
                <a:cs typeface="Lato" panose="020F0502020204030203" pitchFamily="34" charset="0"/>
              </a:rPr>
              <a:t>No installation, equipment updates or traditional licensing management</a:t>
            </a:r>
          </a:p>
          <a:p>
            <a:pPr marL="171450" indent="-171450">
              <a:lnSpc>
                <a:spcPct val="100000"/>
              </a:lnSpc>
              <a:buFont typeface="Arial" panose="020B0604020202020204" pitchFamily="34" charset="0"/>
              <a:buChar char="•"/>
            </a:pPr>
            <a:r>
              <a:rPr lang="en-US" sz="1800" b="1" dirty="0">
                <a:latin typeface="Lato" panose="020F0502020204030203" pitchFamily="34" charset="0"/>
                <a:ea typeface="Lato" panose="020F0502020204030203" pitchFamily="34" charset="0"/>
                <a:cs typeface="Lato" panose="020F0502020204030203" pitchFamily="34" charset="0"/>
              </a:rPr>
              <a:t>Cost Effective: </a:t>
            </a:r>
            <a:r>
              <a:rPr lang="en-US" sz="1800" dirty="0">
                <a:latin typeface="Lato" panose="020F0502020204030203" pitchFamily="34" charset="0"/>
                <a:ea typeface="Lato" panose="020F0502020204030203" pitchFamily="34" charset="0"/>
                <a:cs typeface="Lato" panose="020F0502020204030203" pitchFamily="34" charset="0"/>
              </a:rPr>
              <a:t>No upfront hardware costs and flexible payment methods such as pay-as-you-go models</a:t>
            </a:r>
          </a:p>
          <a:p>
            <a:pPr marL="171450" indent="-171450">
              <a:lnSpc>
                <a:spcPct val="100000"/>
              </a:lnSpc>
              <a:buFont typeface="Arial" panose="020B0604020202020204" pitchFamily="34" charset="0"/>
              <a:buChar char="•"/>
            </a:pPr>
            <a:r>
              <a:rPr lang="en-US" sz="1800" b="1" dirty="0">
                <a:latin typeface="Lato" panose="020F0502020204030203" pitchFamily="34" charset="0"/>
                <a:ea typeface="Lato" panose="020F0502020204030203" pitchFamily="34" charset="0"/>
                <a:cs typeface="Lato" panose="020F0502020204030203" pitchFamily="34" charset="0"/>
              </a:rPr>
              <a:t>Scalability: </a:t>
            </a:r>
            <a:r>
              <a:rPr lang="en-US" sz="1800" dirty="0">
                <a:latin typeface="Lato" panose="020F0502020204030203" pitchFamily="34" charset="0"/>
                <a:ea typeface="Lato" panose="020F0502020204030203" pitchFamily="34" charset="0"/>
                <a:cs typeface="Lato" panose="020F0502020204030203" pitchFamily="34" charset="0"/>
              </a:rPr>
              <a:t>Easily scale a solution to accommodate changing needs</a:t>
            </a:r>
          </a:p>
          <a:p>
            <a:pPr marL="171450" indent="-171450">
              <a:lnSpc>
                <a:spcPct val="100000"/>
              </a:lnSpc>
              <a:buFont typeface="Arial" panose="020B0604020202020204" pitchFamily="34" charset="0"/>
              <a:buChar char="•"/>
            </a:pPr>
            <a:r>
              <a:rPr lang="en-US" sz="1800" b="1" dirty="0">
                <a:latin typeface="Lato" panose="020F0502020204030203" pitchFamily="34" charset="0"/>
                <a:ea typeface="Lato" panose="020F0502020204030203" pitchFamily="34" charset="0"/>
                <a:cs typeface="Lato" panose="020F0502020204030203" pitchFamily="34" charset="0"/>
              </a:rPr>
              <a:t>Data Storage: </a:t>
            </a:r>
            <a:r>
              <a:rPr lang="en-US" sz="1800" dirty="0">
                <a:latin typeface="Lato" panose="020F0502020204030203" pitchFamily="34" charset="0"/>
                <a:ea typeface="Lato" panose="020F0502020204030203" pitchFamily="34" charset="0"/>
                <a:cs typeface="Lato" panose="020F0502020204030203" pitchFamily="34" charset="0"/>
              </a:rPr>
              <a:t>Data is routinely saved in the cloud</a:t>
            </a:r>
          </a:p>
          <a:p>
            <a:pPr marL="171450" indent="-171450">
              <a:lnSpc>
                <a:spcPct val="100000"/>
              </a:lnSpc>
              <a:buFont typeface="Arial" panose="020B0604020202020204" pitchFamily="34" charset="0"/>
              <a:buChar char="•"/>
            </a:pPr>
            <a:r>
              <a:rPr lang="en-US" sz="1800" b="1" dirty="0">
                <a:latin typeface="Lato" panose="020F0502020204030203" pitchFamily="34" charset="0"/>
                <a:ea typeface="Lato" panose="020F0502020204030203" pitchFamily="34" charset="0"/>
                <a:cs typeface="Lato" panose="020F0502020204030203" pitchFamily="34" charset="0"/>
              </a:rPr>
              <a:t>Analytics: </a:t>
            </a:r>
            <a:r>
              <a:rPr lang="en-US" sz="1800" dirty="0">
                <a:latin typeface="Lato" panose="020F0502020204030203" pitchFamily="34" charset="0"/>
                <a:ea typeface="Lato" panose="020F0502020204030203" pitchFamily="34" charset="0"/>
                <a:cs typeface="Lato" panose="020F0502020204030203" pitchFamily="34" charset="0"/>
              </a:rPr>
              <a:t>Access to data reporting and intelligence tools</a:t>
            </a:r>
          </a:p>
          <a:p>
            <a:pPr marL="171450" indent="-171450">
              <a:lnSpc>
                <a:spcPct val="100000"/>
              </a:lnSpc>
              <a:buFont typeface="Arial" panose="020B0604020202020204" pitchFamily="34" charset="0"/>
              <a:buChar char="•"/>
            </a:pPr>
            <a:r>
              <a:rPr lang="en-US" sz="1800" b="1" dirty="0">
                <a:latin typeface="Lato" panose="020F0502020204030203" pitchFamily="34" charset="0"/>
                <a:ea typeface="Lato" panose="020F0502020204030203" pitchFamily="34" charset="0"/>
                <a:cs typeface="Lato" panose="020F0502020204030203" pitchFamily="34" charset="0"/>
              </a:rPr>
              <a:t>Increased Security: </a:t>
            </a:r>
            <a:r>
              <a:rPr lang="en-US" sz="1800" dirty="0">
                <a:latin typeface="Lato" panose="020F0502020204030203" pitchFamily="34" charset="0"/>
                <a:ea typeface="Lato" panose="020F0502020204030203" pitchFamily="34" charset="0"/>
                <a:cs typeface="Lato" panose="020F0502020204030203" pitchFamily="34" charset="0"/>
              </a:rPr>
              <a:t>SaaS providers invest heavily in security technology and expertise</a:t>
            </a: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5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9092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a:t>
            </a:r>
            <a:r>
              <a:rPr lang="en-US" sz="2800" dirty="0" err="1"/>
              <a:t>SaaMD</a:t>
            </a:r>
            <a:endParaRPr lang="en-US" sz="2800" dirty="0"/>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11</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171450" indent="-171450">
              <a:lnSpc>
                <a:spcPct val="100000"/>
              </a:lnSpc>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Software as a Medical Device </a:t>
            </a:r>
            <a:r>
              <a:rPr lang="en-US" sz="1600" dirty="0">
                <a:latin typeface="Lato" panose="020F0502020204030203" pitchFamily="34" charset="0"/>
                <a:ea typeface="Lato" panose="020F0502020204030203" pitchFamily="34" charset="0"/>
                <a:cs typeface="Lato" panose="020F0502020204030203" pitchFamily="34" charset="0"/>
              </a:rPr>
              <a:t>(FDA) ranges from software that allows a smartphone to view images obtained from a magnetic resonance imaging (MRI) medical device for diagnostic purposes to Computer-Aided Detection (CAD) software that performs image post-processing to help detect breast cancer.</a:t>
            </a:r>
          </a:p>
          <a:p>
            <a:pPr marL="171450" indent="-17145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The International Medical Device Regulators Forum (IMDRF) Software as a Medical Device Working Group (WG) published a possible risk categorization framework for Software as a Medical Device (</a:t>
            </a:r>
            <a:r>
              <a:rPr lang="en-US" sz="1600" dirty="0" err="1">
                <a:latin typeface="Lato" panose="020F0502020204030203" pitchFamily="34" charset="0"/>
                <a:ea typeface="Lato" panose="020F0502020204030203" pitchFamily="34" charset="0"/>
                <a:cs typeface="Lato" panose="020F0502020204030203" pitchFamily="34" charset="0"/>
              </a:rPr>
              <a:t>SaaMD</a:t>
            </a:r>
            <a:r>
              <a:rPr lang="en-US" sz="1600" dirty="0">
                <a:latin typeface="Lato" panose="020F0502020204030203" pitchFamily="34" charset="0"/>
                <a:ea typeface="Lato" panose="020F0502020204030203" pitchFamily="34" charset="0"/>
                <a:cs typeface="Lato" panose="020F0502020204030203" pitchFamily="34" charset="0"/>
              </a:rPr>
              <a:t>):</a:t>
            </a:r>
          </a:p>
          <a:p>
            <a:pPr marL="495442" lvl="1" indent="-171450">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The Software as a Medical Device risk categorization has four categories (I, II, III, and IV).  These categories are based on the levels of impact on the patient or public health where accurate information provided by the Software as a Medical Device to treat or diagnose, drive or inform clinical management is vital to avoid death, long-term disability or other serious deterioration of health, mitigating public health. The Level IV category is Software as a Medical Device with the highest impact on the patient or public health and Level I is the lowest.</a:t>
            </a:r>
          </a:p>
          <a:p>
            <a:pPr marL="171450" indent="-171450">
              <a:lnSpc>
                <a:spcPct val="100000"/>
              </a:lnSpc>
              <a:buFont typeface="Arial" panose="020B0604020202020204" pitchFamily="34" charset="0"/>
              <a:buChar char="•"/>
            </a:pPr>
            <a:endParaRPr lang="en-US" sz="18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5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60616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a:t>
            </a:r>
            <a:r>
              <a:rPr lang="en-US" sz="2800" dirty="0" err="1"/>
              <a:t>SaaMD</a:t>
            </a:r>
            <a:r>
              <a:rPr lang="en-US" sz="2800" dirty="0"/>
              <a:t> of </a:t>
            </a:r>
            <a:r>
              <a:rPr lang="en-US" sz="2800" dirty="0" err="1"/>
              <a:t>SaMD</a:t>
            </a:r>
            <a:endParaRPr lang="en-US" sz="2800" dirty="0"/>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12</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171450" indent="-1714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Software which is connected to a hardware medical device (rather than being an accessory) but isn’t needed to achieve that medical device’s intended medical purpose is considered </a:t>
            </a:r>
            <a:r>
              <a:rPr lang="en-US" sz="2000" dirty="0" err="1">
                <a:latin typeface="Lato" panose="020F0502020204030203" pitchFamily="34" charset="0"/>
                <a:ea typeface="Lato" panose="020F0502020204030203" pitchFamily="34" charset="0"/>
                <a:cs typeface="Lato" panose="020F0502020204030203" pitchFamily="34" charset="0"/>
              </a:rPr>
              <a:t>SaMD</a:t>
            </a:r>
            <a:r>
              <a:rPr lang="en-US" sz="2000" dirty="0">
                <a:latin typeface="Lato" panose="020F0502020204030203" pitchFamily="34" charset="0"/>
                <a:ea typeface="Lato" panose="020F0502020204030203" pitchFamily="34" charset="0"/>
                <a:cs typeface="Lato" panose="020F0502020204030203" pitchFamily="34" charset="0"/>
              </a:rPr>
              <a:t>.</a:t>
            </a:r>
          </a:p>
          <a:p>
            <a:pPr marL="171450" indent="-1714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Two of the biggest advantages include improved health outcomes through more accurate data as well as quicker production and feedback, leading to faster innovation.</a:t>
            </a:r>
          </a:p>
          <a:p>
            <a:pPr marL="171450" indent="-1714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 great, tangible example of </a:t>
            </a:r>
            <a:r>
              <a:rPr lang="en-US" sz="2000" dirty="0" err="1">
                <a:latin typeface="Lato" panose="020F0502020204030203" pitchFamily="34" charset="0"/>
                <a:ea typeface="Lato" panose="020F0502020204030203" pitchFamily="34" charset="0"/>
                <a:cs typeface="Lato" panose="020F0502020204030203" pitchFamily="34" charset="0"/>
              </a:rPr>
              <a:t>SaMD</a:t>
            </a:r>
            <a:r>
              <a:rPr lang="en-US" sz="2000" dirty="0">
                <a:latin typeface="Lato" panose="020F0502020204030203" pitchFamily="34" charset="0"/>
                <a:ea typeface="Lato" panose="020F0502020204030203" pitchFamily="34" charset="0"/>
                <a:cs typeface="Lato" panose="020F0502020204030203" pitchFamily="34" charset="0"/>
              </a:rPr>
              <a:t> is a product like Omron’s </a:t>
            </a:r>
            <a:r>
              <a:rPr lang="en-US" sz="2000" dirty="0" err="1">
                <a:latin typeface="Lato" panose="020F0502020204030203" pitchFamily="34" charset="0"/>
                <a:ea typeface="Lato" panose="020F0502020204030203" pitchFamily="34" charset="0"/>
                <a:cs typeface="Lato" panose="020F0502020204030203" pitchFamily="34" charset="0"/>
              </a:rPr>
              <a:t>HeartGuide</a:t>
            </a:r>
            <a:r>
              <a:rPr lang="en-US" sz="2000" dirty="0">
                <a:latin typeface="Lato" panose="020F0502020204030203" pitchFamily="34" charset="0"/>
                <a:ea typeface="Lato" panose="020F0502020204030203" pitchFamily="34" charset="0"/>
                <a:cs typeface="Lato" panose="020F0502020204030203" pitchFamily="34" charset="0"/>
              </a:rPr>
              <a:t>. This is a blood pressure monitor that works with a smartwatch. Healthcare Weekly has a great review of the product but the general idea is that it is a smartwatch with many of the features you will find in most smartwatches on the market today.</a:t>
            </a:r>
          </a:p>
          <a:p>
            <a:pPr marL="171450" indent="-171450">
              <a:lnSpc>
                <a:spcPct val="100000"/>
              </a:lnSpc>
              <a:buFont typeface="Arial" panose="020B0604020202020204" pitchFamily="34" charset="0"/>
              <a:buChar char="•"/>
            </a:pPr>
            <a:endParaRPr lang="en-US" sz="16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8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5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000" b="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57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Software Types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13</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171450" indent="-17145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 </a:t>
            </a:r>
            <a:r>
              <a:rPr lang="en-US" sz="2400" b="1" dirty="0">
                <a:latin typeface="Lato" panose="020F0502020204030203" pitchFamily="34" charset="0"/>
                <a:ea typeface="Lato" panose="020F0502020204030203" pitchFamily="34" charset="0"/>
                <a:cs typeface="Lato" panose="020F0502020204030203" pitchFamily="34" charset="0"/>
              </a:rPr>
              <a:t>Software as a medical device (</a:t>
            </a:r>
            <a:r>
              <a:rPr lang="en-US" sz="2400" b="1" dirty="0" err="1">
                <a:latin typeface="Lato" panose="020F0502020204030203" pitchFamily="34" charset="0"/>
                <a:ea typeface="Lato" panose="020F0502020204030203" pitchFamily="34" charset="0"/>
                <a:cs typeface="Lato" panose="020F0502020204030203" pitchFamily="34" charset="0"/>
              </a:rPr>
              <a:t>SaMD</a:t>
            </a:r>
            <a:r>
              <a:rPr lang="en-US" sz="2400" b="1" dirty="0">
                <a:latin typeface="Lato" panose="020F0502020204030203" pitchFamily="34" charset="0"/>
                <a:ea typeface="Lato" panose="020F0502020204030203" pitchFamily="34" charset="0"/>
                <a:cs typeface="Lato" panose="020F0502020204030203" pitchFamily="34" charset="0"/>
              </a:rPr>
              <a:t>): </a:t>
            </a:r>
            <a:r>
              <a:rPr lang="en-US" sz="2400" dirty="0">
                <a:latin typeface="Lato" panose="020F0502020204030203" pitchFamily="34" charset="0"/>
                <a:ea typeface="Lato" panose="020F0502020204030203" pitchFamily="34" charset="0"/>
                <a:cs typeface="Lato" panose="020F0502020204030203" pitchFamily="34" charset="0"/>
              </a:rPr>
              <a:t>Standalone medical software without an associated hardware device.</a:t>
            </a:r>
          </a:p>
          <a:p>
            <a:pPr marL="171450" indent="-171450">
              <a:lnSpc>
                <a:spcPct val="100000"/>
              </a:lnSpc>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 Software in a medical device (</a:t>
            </a:r>
            <a:r>
              <a:rPr lang="en-US" sz="2400" b="1" dirty="0" err="1">
                <a:latin typeface="Lato" panose="020F0502020204030203" pitchFamily="34" charset="0"/>
                <a:ea typeface="Lato" panose="020F0502020204030203" pitchFamily="34" charset="0"/>
                <a:cs typeface="Lato" panose="020F0502020204030203" pitchFamily="34" charset="0"/>
              </a:rPr>
              <a:t>SiMD</a:t>
            </a:r>
            <a:r>
              <a:rPr lang="en-US" sz="2400" b="1" dirty="0">
                <a:latin typeface="Lato" panose="020F0502020204030203" pitchFamily="34" charset="0"/>
                <a:ea typeface="Lato" panose="020F0502020204030203" pitchFamily="34" charset="0"/>
                <a:cs typeface="Lato" panose="020F0502020204030203" pitchFamily="34" charset="0"/>
              </a:rPr>
              <a:t>): </a:t>
            </a:r>
            <a:r>
              <a:rPr lang="en-US" sz="2400" dirty="0">
                <a:latin typeface="Lato" panose="020F0502020204030203" pitchFamily="34" charset="0"/>
                <a:ea typeface="Lato" panose="020F0502020204030203" pitchFamily="34" charset="0"/>
                <a:cs typeface="Lato" panose="020F0502020204030203" pitchFamily="34" charset="0"/>
              </a:rPr>
              <a:t>Software that is integrated into medical equipment or smart medical devices</a:t>
            </a:r>
          </a:p>
          <a:p>
            <a:pPr marL="171450" indent="-171450">
              <a:lnSpc>
                <a:spcPct val="100000"/>
              </a:lnSpc>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 Software as an accessory to a medical device (</a:t>
            </a:r>
            <a:r>
              <a:rPr lang="en-US" sz="2400" b="1" dirty="0" err="1">
                <a:latin typeface="Lato" panose="020F0502020204030203" pitchFamily="34" charset="0"/>
                <a:ea typeface="Lato" panose="020F0502020204030203" pitchFamily="34" charset="0"/>
                <a:cs typeface="Lato" panose="020F0502020204030203" pitchFamily="34" charset="0"/>
              </a:rPr>
              <a:t>SaAMD</a:t>
            </a:r>
            <a:r>
              <a:rPr lang="en-US" sz="2400" b="1" dirty="0">
                <a:latin typeface="Lato" panose="020F0502020204030203" pitchFamily="34" charset="0"/>
                <a:ea typeface="Lato" panose="020F0502020204030203" pitchFamily="34" charset="0"/>
                <a:cs typeface="Lato" panose="020F0502020204030203" pitchFamily="34" charset="0"/>
              </a:rPr>
              <a:t>): </a:t>
            </a:r>
            <a:r>
              <a:rPr lang="en-US" sz="2400" dirty="0">
                <a:latin typeface="Lato" panose="020F0502020204030203" pitchFamily="34" charset="0"/>
                <a:ea typeface="Lato" panose="020F0502020204030203" pitchFamily="34" charset="0"/>
                <a:cs typeface="Lato" panose="020F0502020204030203" pitchFamily="34" charset="0"/>
              </a:rPr>
              <a:t>The software here functions as an   adjuvant to an existing medical device.</a:t>
            </a:r>
          </a:p>
          <a:p>
            <a:pPr marL="171450" indent="-17145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6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8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2661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What </a:t>
            </a:r>
            <a:r>
              <a:rPr lang="en-US" sz="2800" i="1" dirty="0"/>
              <a:t>is</a:t>
            </a:r>
            <a:r>
              <a:rPr lang="en-US" sz="2800" dirty="0"/>
              <a:t> </a:t>
            </a:r>
            <a:r>
              <a:rPr lang="en-US" sz="2800" dirty="0" err="1"/>
              <a:t>SaMD</a:t>
            </a:r>
            <a:r>
              <a:rPr lang="en-US" sz="2800" dirty="0"/>
              <a:t>?</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14</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171450" indent="-1714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According to the international medical devices regulator’s forum (IMDRF), software as a medical device is defined as “software intended to be used for one or more medical purposes that perform these purposes without being part of a hardware medical device.”</a:t>
            </a:r>
          </a:p>
          <a:p>
            <a:pPr marL="171450" indent="-1714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Any software that is an entity on its own without an associated hardware device can be classified as </a:t>
            </a:r>
            <a:r>
              <a:rPr lang="en-US" sz="2000" dirty="0" err="1">
                <a:latin typeface="Lato" panose="020F0502020204030203" pitchFamily="34" charset="0"/>
                <a:ea typeface="Lato" panose="020F0502020204030203" pitchFamily="34" charset="0"/>
                <a:cs typeface="Lato" panose="020F0502020204030203" pitchFamily="34" charset="0"/>
              </a:rPr>
              <a:t>SaMD</a:t>
            </a:r>
            <a:r>
              <a:rPr lang="en-US" sz="2000" dirty="0">
                <a:latin typeface="Lato" panose="020F0502020204030203" pitchFamily="34" charset="0"/>
                <a:ea typeface="Lato" panose="020F0502020204030203" pitchFamily="34" charset="0"/>
                <a:cs typeface="Lato" panose="020F0502020204030203" pitchFamily="34" charset="0"/>
              </a:rPr>
              <a:t>.</a:t>
            </a:r>
          </a:p>
          <a:p>
            <a:pPr marL="171450" indent="-1714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For example, the software that computes the drug dosage based on patient data can be classified as a </a:t>
            </a:r>
            <a:r>
              <a:rPr lang="en-US" sz="2000" dirty="0" err="1">
                <a:latin typeface="Lato" panose="020F0502020204030203" pitchFamily="34" charset="0"/>
                <a:ea typeface="Lato" panose="020F0502020204030203" pitchFamily="34" charset="0"/>
                <a:cs typeface="Lato" panose="020F0502020204030203" pitchFamily="34" charset="0"/>
              </a:rPr>
              <a:t>SaMD</a:t>
            </a:r>
            <a:r>
              <a:rPr lang="en-US" sz="2000" dirty="0">
                <a:latin typeface="Lato" panose="020F0502020204030203" pitchFamily="34" charset="0"/>
                <a:ea typeface="Lato" panose="020F0502020204030203" pitchFamily="34" charset="0"/>
                <a:cs typeface="Lato" panose="020F0502020204030203" pitchFamily="34" charset="0"/>
              </a:rPr>
              <a:t> whereas a software within a device that dispenses medication is not </a:t>
            </a:r>
            <a:r>
              <a:rPr lang="en-US" sz="2000" dirty="0" err="1">
                <a:latin typeface="Lato" panose="020F0502020204030203" pitchFamily="34" charset="0"/>
                <a:ea typeface="Lato" panose="020F0502020204030203" pitchFamily="34" charset="0"/>
                <a:cs typeface="Lato" panose="020F0502020204030203" pitchFamily="34" charset="0"/>
              </a:rPr>
              <a:t>SaMD</a:t>
            </a:r>
            <a:r>
              <a:rPr lang="en-US" sz="2000" dirty="0">
                <a:latin typeface="Lato" panose="020F0502020204030203" pitchFamily="34" charset="0"/>
                <a:ea typeface="Lato" panose="020F0502020204030203" pitchFamily="34" charset="0"/>
                <a:cs typeface="Lato" panose="020F0502020204030203" pitchFamily="34" charset="0"/>
              </a:rPr>
              <a:t>.</a:t>
            </a:r>
          </a:p>
          <a:p>
            <a:pPr marL="0" indent="0">
              <a:lnSpc>
                <a:spcPct val="100000"/>
              </a:lnSpc>
            </a:pPr>
            <a:endParaRPr lang="en-US" sz="2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28369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Item #2: Quality System Regulation (21 CFR part </a:t>
            </a:r>
            <a:br>
              <a:rPr lang="en-US" sz="2400" dirty="0"/>
            </a:br>
            <a:r>
              <a:rPr lang="en-US" sz="2400" dirty="0"/>
              <a:t>820)</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15</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0" indent="0">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Applicability. </a:t>
            </a:r>
            <a:r>
              <a:rPr lang="en-US" sz="1800" dirty="0">
                <a:latin typeface="Lato" panose="020F0502020204030203" pitchFamily="34" charset="0"/>
                <a:ea typeface="Lato" panose="020F0502020204030203" pitchFamily="34" charset="0"/>
                <a:cs typeface="Lato" panose="020F0502020204030203" pitchFamily="34" charset="0"/>
              </a:rPr>
              <a:t>(1) Current good manufacturing practice (CGMP) requirements are set forth in this quality system regulation. The requirements in this part govern the methods used in, and the facilities and controls used for, the design, manufacture, packaging, labeling, storage, installation, and servicing of all finished devices intended for human use. The requirements in this part are intended to ensure that finished devices will be safe and effective and otherwise in compliance with the Federal Food, Drug, and Cosmetic Act (the act). This part establishes basic requirements applicable to manufacturers of finished medical devices. If a manufacturer engages in only some operations subject to the requirements in this part, and not in others, that manufacturer need only comply with those requirements applicable to the operations in which it is engaged. With respect to class I devices, design controls apply only to those devices listed in §820.30(a)(2). </a:t>
            </a:r>
          </a:p>
          <a:p>
            <a:pPr marL="171450" indent="-1714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4728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QSR Review — Overview</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16</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Quality system</a:t>
            </a:r>
          </a:p>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820.20 Management responsibility</a:t>
            </a:r>
          </a:p>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820.25 Personnel</a:t>
            </a:r>
          </a:p>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820.30 Design Controls</a:t>
            </a:r>
          </a:p>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Subpart M—Records (very important)</a:t>
            </a:r>
          </a:p>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820.180 General requirements</a:t>
            </a:r>
          </a:p>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820.181 Device Master Record (DMR)</a:t>
            </a:r>
          </a:p>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820.184 Device History Record (DHR)</a:t>
            </a:r>
          </a:p>
          <a:p>
            <a:pPr marL="342900" indent="-34290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820.186 Quality System Record</a:t>
            </a: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20033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QSR Review — Subpart M – DHF records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17</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285750" indent="-28575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Organization of all the files and documents comprising the development of your medical device is contained here for reference.</a:t>
            </a:r>
          </a:p>
          <a:p>
            <a:pPr marL="285750" indent="-28575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You should have no trouble navigating and finding files for an FDA inspector, if you have an efficient and well-organized document file structure.</a:t>
            </a:r>
          </a:p>
          <a:p>
            <a:pPr marL="285750" indent="-28575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The DHF contains the following records:</a:t>
            </a:r>
          </a:p>
          <a:p>
            <a:pPr marL="609742" lvl="1" indent="-285750">
              <a:lnSpc>
                <a:spcPct val="100000"/>
              </a:lnSpc>
              <a:buFont typeface="Arial" panose="020B0604020202020204" pitchFamily="34" charset="0"/>
              <a:buChar char="•"/>
            </a:pPr>
            <a:r>
              <a:rPr lang="en-US" sz="1300" dirty="0">
                <a:latin typeface="Lato" panose="020F0502020204030203" pitchFamily="34" charset="0"/>
                <a:ea typeface="Lato" panose="020F0502020204030203" pitchFamily="34" charset="0"/>
                <a:cs typeface="Lato" panose="020F0502020204030203" pitchFamily="34" charset="0"/>
              </a:rPr>
              <a:t>Design Inputs – references to all of your development processes</a:t>
            </a:r>
          </a:p>
          <a:p>
            <a:pPr marL="609742" lvl="1" indent="-285750">
              <a:lnSpc>
                <a:spcPct val="100000"/>
              </a:lnSpc>
              <a:buFont typeface="Arial" panose="020B0604020202020204" pitchFamily="34" charset="0"/>
              <a:buChar char="•"/>
            </a:pPr>
            <a:r>
              <a:rPr lang="en-US" sz="1300" dirty="0">
                <a:latin typeface="Lato" panose="020F0502020204030203" pitchFamily="34" charset="0"/>
                <a:ea typeface="Lato" panose="020F0502020204030203" pitchFamily="34" charset="0"/>
                <a:cs typeface="Lato" panose="020F0502020204030203" pitchFamily="34" charset="0"/>
              </a:rPr>
              <a:t>Design Outputs – references to build the device</a:t>
            </a:r>
          </a:p>
          <a:p>
            <a:pPr marL="609742" lvl="1" indent="-285750">
              <a:lnSpc>
                <a:spcPct val="100000"/>
              </a:lnSpc>
              <a:buFont typeface="Arial" panose="020B0604020202020204" pitchFamily="34" charset="0"/>
              <a:buChar char="•"/>
            </a:pPr>
            <a:r>
              <a:rPr lang="en-US" sz="1300" dirty="0">
                <a:latin typeface="Lato" panose="020F0502020204030203" pitchFamily="34" charset="0"/>
                <a:ea typeface="Lato" panose="020F0502020204030203" pitchFamily="34" charset="0"/>
                <a:cs typeface="Lato" panose="020F0502020204030203" pitchFamily="34" charset="0"/>
              </a:rPr>
              <a:t>Design Reviews – meeting minutes, consensus reports, etc. (Does the design make sense)</a:t>
            </a:r>
          </a:p>
          <a:p>
            <a:pPr marL="609742" lvl="1" indent="-285750">
              <a:lnSpc>
                <a:spcPct val="100000"/>
              </a:lnSpc>
              <a:buFont typeface="Arial" panose="020B0604020202020204" pitchFamily="34" charset="0"/>
              <a:buChar char="•"/>
            </a:pPr>
            <a:r>
              <a:rPr lang="en-US" sz="1300" dirty="0">
                <a:latin typeface="Lato" panose="020F0502020204030203" pitchFamily="34" charset="0"/>
                <a:ea typeface="Lato" panose="020F0502020204030203" pitchFamily="34" charset="0"/>
                <a:cs typeface="Lato" panose="020F0502020204030203" pitchFamily="34" charset="0"/>
              </a:rPr>
              <a:t>Design Transfer – often considered technology transfer to manufacturing</a:t>
            </a:r>
          </a:p>
          <a:p>
            <a:pPr marL="609742" lvl="1" indent="-285750">
              <a:lnSpc>
                <a:spcPct val="100000"/>
              </a:lnSpc>
              <a:buFont typeface="Arial" panose="020B0604020202020204" pitchFamily="34" charset="0"/>
              <a:buChar char="•"/>
            </a:pPr>
            <a:r>
              <a:rPr lang="en-US" sz="1300" dirty="0">
                <a:latin typeface="Lato" panose="020F0502020204030203" pitchFamily="34" charset="0"/>
                <a:ea typeface="Lato" panose="020F0502020204030203" pitchFamily="34" charset="0"/>
                <a:cs typeface="Lato" panose="020F0502020204030203" pitchFamily="34" charset="0"/>
              </a:rPr>
              <a:t>Design Verification / Validation – GAMP V Model based</a:t>
            </a: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7806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QSR Review — Subpart M – DMR records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18</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All the instructions, schematics, drawings, charts, etc. are contained in this directory. Everything need to build and test your device is located here. Again, organization is the key, as well as document version control.</a:t>
            </a:r>
          </a:p>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The DMR includes references to:</a:t>
            </a:r>
          </a:p>
          <a:p>
            <a:pPr marL="609742" lvl="1" indent="-285750">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(a) Device specifications including appropriate drawings, composition, formulation, component specifications, and software specifications;</a:t>
            </a:r>
          </a:p>
          <a:p>
            <a:pPr marL="609742" lvl="1" indent="-285750">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(b) Production process specifications including the appropriate equipment specifications, production methods, production procedures, and production environment specifications;</a:t>
            </a:r>
          </a:p>
          <a:p>
            <a:pPr marL="609742" lvl="1" indent="-285750">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(c) Quality assurance procedures and specifications including acceptance criteria and the quality assurance equipment to be used;</a:t>
            </a: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3438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QSR Review — Subpart M – DMR records (cont.)</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19</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For the device, the FDA only requires you to reference the required documents, not duplicate them. A lot of the documents required for the DMR should already exist in the DHF.</a:t>
            </a:r>
          </a:p>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 good trace matrix would help to easily map where reference files are located. This would keep you from stumbling through an audit trying to find DHF and DMR reference files.</a:t>
            </a:r>
          </a:p>
          <a:p>
            <a:pPr marL="285750" indent="-28575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99131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0" indent="0"/>
            <a:r>
              <a:rPr lang="en-US" sz="3200"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Item #1 —</a:t>
            </a:r>
          </a:p>
          <a:p>
            <a:pPr marL="0" indent="0"/>
            <a:r>
              <a:rPr lang="en-US" sz="4400" b="1" i="1" dirty="0">
                <a:solidFill>
                  <a:srgbClr val="0D5894"/>
                </a:solidFill>
                <a:latin typeface="Lato" panose="020F0502020204030203" pitchFamily="34" charset="0"/>
                <a:ea typeface="Lato" panose="020F0502020204030203" pitchFamily="34" charset="0"/>
                <a:cs typeface="Lato" panose="020F0502020204030203" pitchFamily="34" charset="0"/>
              </a:rPr>
              <a:t>Regulations on CGMPs specific to outsourcing facilities—proposed new rule for Compounding Facilities</a:t>
            </a:r>
          </a:p>
          <a:p>
            <a:pPr marL="0" indent="0"/>
            <a:endParaRPr lang="en-US" sz="4400" b="1" i="1" dirty="0">
              <a:solidFill>
                <a:srgbClr val="0D5894"/>
              </a:solidFill>
              <a:latin typeface="Lato" panose="020F0502020204030203" pitchFamily="34" charset="0"/>
              <a:ea typeface="Lato" panose="020F0502020204030203" pitchFamily="34" charset="0"/>
              <a:cs typeface="Lato" panose="020F0502020204030203" pitchFamily="34" charset="0"/>
            </a:endParaRPr>
          </a:p>
          <a:p>
            <a:pPr marL="0" indent="0"/>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58526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QSR Review — Subpart M – Device History Record (DHR)</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20</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285750" indent="-285750">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The DHR contains references for:</a:t>
            </a:r>
          </a:p>
          <a:p>
            <a:pPr marL="609742" lvl="1" indent="-28575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(a) The dates of manufacture;</a:t>
            </a:r>
          </a:p>
          <a:p>
            <a:pPr marL="609742" lvl="1" indent="-28575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(b) The quantity manufactured;</a:t>
            </a:r>
          </a:p>
          <a:p>
            <a:pPr marL="609742" lvl="1" indent="-28575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(c) The quantity released for distribution;</a:t>
            </a:r>
          </a:p>
          <a:p>
            <a:pPr marL="609742" lvl="1" indent="-28575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(d) The acceptance records which demonstrate the device is manufactured in accordance with the DMR;</a:t>
            </a:r>
          </a:p>
          <a:p>
            <a:pPr marL="609742" lvl="1" indent="-28575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(e) The primary identification label and labeling used for each production unit; and</a:t>
            </a:r>
          </a:p>
          <a:p>
            <a:pPr marL="609742" lvl="1" indent="-28575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(f) Any unique device identifier (UDI) or universal product code (UPC), and any other device identification(s) and control number(s) used</a:t>
            </a:r>
            <a:r>
              <a:rPr lang="en-US" sz="750" dirty="0">
                <a:latin typeface="Lato" panose="020F0502020204030203" pitchFamily="34" charset="0"/>
                <a:ea typeface="Lato" panose="020F0502020204030203" pitchFamily="34" charset="0"/>
                <a:cs typeface="Lato" panose="020F0502020204030203" pitchFamily="34" charset="0"/>
              </a:rPr>
              <a:t>.</a:t>
            </a:r>
          </a:p>
          <a:p>
            <a:pPr marL="285750" indent="-285750">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Each manufacturer shall establish and maintain procedures to ensure that DHR's for each batch, lot, or unit are maintained to demonstrate that the device is manufactured in accordance with the DMR and the requirements of this part.</a:t>
            </a:r>
          </a:p>
          <a:p>
            <a:pPr marL="285750" indent="-285750">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The DHR contains all the information, history, of the Device and all the details that went into making it according to the DMR.</a:t>
            </a:r>
          </a:p>
          <a:p>
            <a:pPr marL="285750" indent="-285750">
              <a:lnSpc>
                <a:spcPct val="10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The DHF contains all the information, history, of the Design process.</a:t>
            </a:r>
          </a:p>
          <a:p>
            <a:pPr marL="285750" indent="-2857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17206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QMS Thoughts for the QSR</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21</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285750" indent="-285750">
              <a:lnSpc>
                <a:spcPct val="100000"/>
              </a:lnSpc>
              <a:buFont typeface="Wingdings" pitchFamily="2" charset="2"/>
              <a:buChar char="q"/>
            </a:pPr>
            <a:r>
              <a:rPr lang="en-US" sz="2000" dirty="0">
                <a:latin typeface="Lato" panose="020F0502020204030203" pitchFamily="34" charset="0"/>
                <a:ea typeface="Lato" panose="020F0502020204030203" pitchFamily="34" charset="0"/>
                <a:cs typeface="Lato" panose="020F0502020204030203" pitchFamily="34" charset="0"/>
              </a:rPr>
              <a:t>Keep it </a:t>
            </a:r>
            <a:r>
              <a:rPr lang="en-US" sz="2000" b="1" i="1" dirty="0">
                <a:latin typeface="Lato" panose="020F0502020204030203" pitchFamily="34" charset="0"/>
                <a:ea typeface="Lato" panose="020F0502020204030203" pitchFamily="34" charset="0"/>
                <a:cs typeface="Lato" panose="020F0502020204030203" pitchFamily="34" charset="0"/>
              </a:rPr>
              <a:t>simple</a:t>
            </a:r>
          </a:p>
          <a:p>
            <a:pPr marL="285750" indent="-285750">
              <a:lnSpc>
                <a:spcPct val="100000"/>
              </a:lnSpc>
              <a:buFont typeface="Wingdings" pitchFamily="2" charset="2"/>
              <a:buChar char="q"/>
            </a:pPr>
            <a:r>
              <a:rPr lang="en-US" sz="2000" dirty="0">
                <a:latin typeface="Lato" panose="020F0502020204030203" pitchFamily="34" charset="0"/>
                <a:ea typeface="Lato" panose="020F0502020204030203" pitchFamily="34" charset="0"/>
                <a:cs typeface="Lato" panose="020F0502020204030203" pitchFamily="34" charset="0"/>
              </a:rPr>
              <a:t>Keep it the </a:t>
            </a:r>
            <a:r>
              <a:rPr lang="en-US" sz="2000" b="1" i="1" dirty="0">
                <a:latin typeface="Lato" panose="020F0502020204030203" pitchFamily="34" charset="0"/>
                <a:ea typeface="Lato" panose="020F0502020204030203" pitchFamily="34" charset="0"/>
                <a:cs typeface="Lato" panose="020F0502020204030203" pitchFamily="34" charset="0"/>
              </a:rPr>
              <a:t>right size</a:t>
            </a:r>
          </a:p>
          <a:p>
            <a:pPr marL="285750" indent="-285750">
              <a:lnSpc>
                <a:spcPct val="100000"/>
              </a:lnSpc>
              <a:buFont typeface="Wingdings" pitchFamily="2" charset="2"/>
              <a:buChar char="q"/>
            </a:pPr>
            <a:r>
              <a:rPr lang="en-US" sz="2000" dirty="0">
                <a:latin typeface="Lato" panose="020F0502020204030203" pitchFamily="34" charset="0"/>
                <a:ea typeface="Lato" panose="020F0502020204030203" pitchFamily="34" charset="0"/>
                <a:cs typeface="Lato" panose="020F0502020204030203" pitchFamily="34" charset="0"/>
              </a:rPr>
              <a:t>Build </a:t>
            </a:r>
            <a:r>
              <a:rPr lang="en-US" sz="2000" b="1" i="1" dirty="0">
                <a:latin typeface="Lato" panose="020F0502020204030203" pitchFamily="34" charset="0"/>
                <a:ea typeface="Lato" panose="020F0502020204030203" pitchFamily="34" charset="0"/>
                <a:cs typeface="Lato" panose="020F0502020204030203" pitchFamily="34" charset="0"/>
              </a:rPr>
              <a:t>value</a:t>
            </a:r>
            <a:r>
              <a:rPr lang="en-US" sz="2000" dirty="0">
                <a:latin typeface="Lato" panose="020F0502020204030203" pitchFamily="34" charset="0"/>
                <a:ea typeface="Lato" panose="020F0502020204030203" pitchFamily="34" charset="0"/>
                <a:cs typeface="Lato" panose="020F0502020204030203" pitchFamily="34" charset="0"/>
              </a:rPr>
              <a:t> into it</a:t>
            </a:r>
          </a:p>
          <a:p>
            <a:pPr marL="285750" indent="-285750">
              <a:lnSpc>
                <a:spcPct val="100000"/>
              </a:lnSpc>
              <a:buFont typeface="Wingdings" pitchFamily="2" charset="2"/>
              <a:buChar char="q"/>
            </a:pPr>
            <a:r>
              <a:rPr lang="en-US" sz="2000" dirty="0">
                <a:latin typeface="Lato" panose="020F0502020204030203" pitchFamily="34" charset="0"/>
                <a:ea typeface="Lato" panose="020F0502020204030203" pitchFamily="34" charset="0"/>
                <a:cs typeface="Lato" panose="020F0502020204030203" pitchFamily="34" charset="0"/>
              </a:rPr>
              <a:t>Keep it well </a:t>
            </a:r>
            <a:r>
              <a:rPr lang="en-US" sz="2000" b="1" i="1" dirty="0">
                <a:latin typeface="Lato" panose="020F0502020204030203" pitchFamily="34" charset="0"/>
                <a:ea typeface="Lato" panose="020F0502020204030203" pitchFamily="34" charset="0"/>
                <a:cs typeface="Lato" panose="020F0502020204030203" pitchFamily="34" charset="0"/>
              </a:rPr>
              <a:t>organized and navigable</a:t>
            </a:r>
          </a:p>
          <a:p>
            <a:pPr marL="285750" indent="-285750">
              <a:lnSpc>
                <a:spcPct val="100000"/>
              </a:lnSpc>
              <a:buFont typeface="Wingdings" pitchFamily="2" charset="2"/>
              <a:buChar char="q"/>
            </a:pPr>
            <a:r>
              <a:rPr lang="en-US" sz="2000" dirty="0">
                <a:latin typeface="Lato" panose="020F0502020204030203" pitchFamily="34" charset="0"/>
                <a:ea typeface="Lato" panose="020F0502020204030203" pitchFamily="34" charset="0"/>
                <a:cs typeface="Lato" panose="020F0502020204030203" pitchFamily="34" charset="0"/>
              </a:rPr>
              <a:t>Don’t forget about </a:t>
            </a:r>
            <a:r>
              <a:rPr lang="en-US" sz="2000" b="1" i="1" dirty="0">
                <a:latin typeface="Lato" panose="020F0502020204030203" pitchFamily="34" charset="0"/>
                <a:ea typeface="Lato" panose="020F0502020204030203" pitchFamily="34" charset="0"/>
                <a:cs typeface="Lato" panose="020F0502020204030203" pitchFamily="34" charset="0"/>
              </a:rPr>
              <a:t>Change Management</a:t>
            </a:r>
          </a:p>
          <a:p>
            <a:pPr marL="285750" indent="-285750">
              <a:lnSpc>
                <a:spcPct val="100000"/>
              </a:lnSpc>
              <a:buFont typeface="Wingdings" pitchFamily="2" charset="2"/>
              <a:buChar char="q"/>
            </a:pPr>
            <a:r>
              <a:rPr lang="en-US" sz="2000" dirty="0">
                <a:latin typeface="Lato" panose="020F0502020204030203" pitchFamily="34" charset="0"/>
                <a:ea typeface="Lato" panose="020F0502020204030203" pitchFamily="34" charset="0"/>
                <a:cs typeface="Lato" panose="020F0502020204030203" pitchFamily="34" charset="0"/>
              </a:rPr>
              <a:t>Do have a </a:t>
            </a:r>
            <a:r>
              <a:rPr lang="en-US" sz="2000" b="1" i="1" dirty="0">
                <a:latin typeface="Lato" panose="020F0502020204030203" pitchFamily="34" charset="0"/>
                <a:ea typeface="Lato" panose="020F0502020204030203" pitchFamily="34" charset="0"/>
                <a:cs typeface="Lato" panose="020F0502020204030203" pitchFamily="34" charset="0"/>
              </a:rPr>
              <a:t>Quality Manual</a:t>
            </a:r>
          </a:p>
          <a:p>
            <a:pPr marL="285750" indent="-285750">
              <a:lnSpc>
                <a:spcPct val="100000"/>
              </a:lnSpc>
              <a:buFont typeface="Wingdings" pitchFamily="2" charset="2"/>
              <a:buChar char="q"/>
            </a:pPr>
            <a:r>
              <a:rPr lang="en-US" sz="2000" dirty="0">
                <a:latin typeface="Lato" panose="020F0502020204030203" pitchFamily="34" charset="0"/>
                <a:ea typeface="Lato" panose="020F0502020204030203" pitchFamily="34" charset="0"/>
                <a:cs typeface="Lato" panose="020F0502020204030203" pitchFamily="34" charset="0"/>
              </a:rPr>
              <a:t>Use it to </a:t>
            </a:r>
            <a:r>
              <a:rPr lang="en-US" sz="2000" b="1" i="1" dirty="0">
                <a:latin typeface="Lato" panose="020F0502020204030203" pitchFamily="34" charset="0"/>
                <a:ea typeface="Lato" panose="020F0502020204030203" pitchFamily="34" charset="0"/>
                <a:cs typeface="Lato" panose="020F0502020204030203" pitchFamily="34" charset="0"/>
              </a:rPr>
              <a:t>develop your procedures </a:t>
            </a:r>
          </a:p>
          <a:p>
            <a:pPr marL="285750" indent="-285750">
              <a:lnSpc>
                <a:spcPct val="100000"/>
              </a:lnSpc>
              <a:buFont typeface="Wingdings" pitchFamily="2" charset="2"/>
              <a:buChar char="q"/>
            </a:pPr>
            <a:r>
              <a:rPr lang="en-US" sz="2000" dirty="0">
                <a:latin typeface="Lato" panose="020F0502020204030203" pitchFamily="34" charset="0"/>
                <a:ea typeface="Lato" panose="020F0502020204030203" pitchFamily="34" charset="0"/>
                <a:cs typeface="Lato" panose="020F0502020204030203" pitchFamily="34" charset="0"/>
              </a:rPr>
              <a:t>Remember, it’s </a:t>
            </a:r>
            <a:r>
              <a:rPr lang="en-US" sz="2000" b="1" i="1" dirty="0">
                <a:latin typeface="Lato" panose="020F0502020204030203" pitchFamily="34" charset="0"/>
                <a:ea typeface="Lato" panose="020F0502020204030203" pitchFamily="34" charset="0"/>
                <a:cs typeface="Lato" panose="020F0502020204030203" pitchFamily="34" charset="0"/>
              </a:rPr>
              <a:t>all about records management!</a:t>
            </a:r>
          </a:p>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39660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FDA QSIT—Very Helpful</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22</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285750" indent="-285750">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05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pic>
        <p:nvPicPr>
          <p:cNvPr id="5" name="image2.png">
            <a:extLst>
              <a:ext uri="{FF2B5EF4-FFF2-40B4-BE49-F238E27FC236}">
                <a16:creationId xmlns:a16="http://schemas.microsoft.com/office/drawing/2014/main" id="{C11F7D77-803D-684E-A6D6-BB3AAC1B6781}"/>
              </a:ext>
            </a:extLst>
          </p:cNvPr>
          <p:cNvPicPr>
            <a:picLocks noChangeAspect="1"/>
          </p:cNvPicPr>
          <p:nvPr/>
        </p:nvPicPr>
        <p:blipFill>
          <a:blip r:embed="rId2" cstate="print"/>
          <a:stretch>
            <a:fillRect/>
          </a:stretch>
        </p:blipFill>
        <p:spPr bwMode="auto">
          <a:xfrm rot="5400000">
            <a:off x="2292852" y="171122"/>
            <a:ext cx="4105416" cy="7475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89964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QSIT</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23</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342900" indent="-34290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This process for performing subsystem inspections is </a:t>
            </a:r>
            <a:r>
              <a:rPr lang="en-US" sz="2400" b="1" i="1" dirty="0">
                <a:latin typeface="Lato" panose="020F0502020204030203" pitchFamily="34" charset="0"/>
                <a:ea typeface="Lato" panose="020F0502020204030203" pitchFamily="34" charset="0"/>
                <a:cs typeface="Lato" panose="020F0502020204030203" pitchFamily="34" charset="0"/>
              </a:rPr>
              <a:t>based on a “top-down” approach to inspecting</a:t>
            </a:r>
            <a:r>
              <a:rPr lang="en-US" sz="2400" dirty="0">
                <a:latin typeface="Lato" panose="020F0502020204030203" pitchFamily="34" charset="0"/>
                <a:ea typeface="Lato" panose="020F0502020204030203" pitchFamily="34" charset="0"/>
                <a:cs typeface="Lato" panose="020F0502020204030203" pitchFamily="34" charset="0"/>
              </a:rPr>
              <a:t>. </a:t>
            </a:r>
          </a:p>
          <a:p>
            <a:pPr marL="342900" indent="-34290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The subsystem approach is designed to provide you with the key objectives that can help determine a firm’s state of compliance. </a:t>
            </a:r>
          </a:p>
          <a:p>
            <a:pPr marL="342900" indent="-34290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The process was designed to account for the time constraints placed on field investigators when performing device quality system inspections. If you can focus your effort on key elements of a firm’s quality system, you can efficiently and effectively evaluate that quality system.</a:t>
            </a:r>
          </a:p>
          <a:p>
            <a:pPr marL="0" indent="0">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1937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QSIT (cont.)</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24</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342900" indent="-34290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The “top-down” approach begins each subsystem review with an evaluation of whether the firm has addressed the basic requirements in that subsystem by defining and documenting appropriate procedures. This is followed by an analysis of whether the firm has implemented the requirements of that subsystem. </a:t>
            </a:r>
          </a:p>
          <a:p>
            <a:pPr marL="342900" indent="-34290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The four major subsystems are Management Control; Corrective and Preventive Actions (CAPA) (with satellites Medical Device Reporting, Corrections and Removals, and Medical Device Tracking); Design Controls; and Production and Process Controls (P&amp;PC) (with satellite Sterilization Process Controls). </a:t>
            </a:r>
          </a:p>
          <a:p>
            <a:pPr marL="342900" indent="-342900">
              <a:lnSpc>
                <a:spcPct val="100000"/>
              </a:lnSpc>
              <a:buFont typeface="Arial" panose="020B0604020202020204" pitchFamily="34" charset="0"/>
              <a:buChar char="•"/>
            </a:pPr>
            <a:endParaRPr lang="en-US" sz="24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0913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QSIT Checklist</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25</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The firm must have a written quality policy.</a:t>
            </a:r>
          </a:p>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The definition of quality policy is provided in the Quality System Regulation. It means the overall intentions and directions of an organization with respect to quality.</a:t>
            </a:r>
          </a:p>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The firm is responsible for establishing a clear quality policy with achievable objectives then translating the objectives into actual methods and procedures.</a:t>
            </a:r>
          </a:p>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Management with executive responsibility (i.e., has the authority to establish and make changes to the company quality policy) must assure the policy and objectives are understood and implemented at all levels of their organization.</a:t>
            </a:r>
          </a:p>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The policy does not need to be extensive. </a:t>
            </a: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Personnel are not required to be able to recite the policy but they should be familiar with it and know where to obtain it</a:t>
            </a:r>
            <a:r>
              <a:rPr lang="en-US" sz="2000" dirty="0">
                <a:latin typeface="Lato" panose="020F0502020204030203" pitchFamily="34" charset="0"/>
                <a:ea typeface="Lato" panose="020F0502020204030203" pitchFamily="34" charset="0"/>
                <a:cs typeface="Lato" panose="020F0502020204030203" pitchFamily="34" charset="0"/>
              </a:rPr>
              <a:t>.</a:t>
            </a: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4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12204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ISO 13485:2016 </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26</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342900" indent="-342900">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ISO 13485:2016 specifies requirements for a quality management system where an organization needs to demonstrate its ability to provide medical devices and related services that consistently meet customer and applicable regulatory requirements.</a:t>
            </a:r>
          </a:p>
          <a:p>
            <a:pPr marL="342900" indent="-342900">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Medical devices under the new Rules “Medical Devices Rules, 2017”are classified as per Global Harmonization Task Force (GHTF) based on associated risks, Class A (low risk) Class B (low moderate risk) Class C (moderate high risk)</a:t>
            </a:r>
          </a:p>
          <a:p>
            <a:pPr marL="342900" indent="-342900">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ISO 13485 Medical devices -- Quality management systems -- Requirements for regulatory purposes is an International Organization for Standardization (ISO) standard published for the first time in 1996; it represents the requirements for a comprehensive quality management system for the design and manufacture of medical devices. </a:t>
            </a:r>
          </a:p>
          <a:p>
            <a:pPr marL="342900" indent="-342900">
              <a:lnSpc>
                <a:spcPct val="100000"/>
              </a:lnSpc>
              <a:buFont typeface="Wingdings" pitchFamily="2" charset="2"/>
              <a:buChar char="q"/>
            </a:pPr>
            <a:endParaRPr lang="en-US" sz="18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4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91713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IEC-62304</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27</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342900" indent="-342900">
              <a:lnSpc>
                <a:spcPct val="100000"/>
              </a:lnSpc>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What IEC 62304? </a:t>
            </a:r>
            <a:r>
              <a:rPr lang="en-US" sz="2400" dirty="0">
                <a:latin typeface="Lato" panose="020F0502020204030203" pitchFamily="34" charset="0"/>
                <a:ea typeface="Lato" panose="020F0502020204030203" pitchFamily="34" charset="0"/>
                <a:cs typeface="Lato" panose="020F0502020204030203" pitchFamily="34" charset="0"/>
              </a:rPr>
              <a:t>IEC 62304 is a functional safety standard that covers safe design and maintenance of software. It provides processes, activities, and tasks to ensure safety. It applies to the development and maintenance of medical device software when: The software is itself a medical device.</a:t>
            </a:r>
          </a:p>
          <a:p>
            <a:pPr marL="342900" indent="-34290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IEC 62304 defines software lifecycle processes for medical device software. Regulatory practitioners understand that the FDA sees this as a consensus standard.</a:t>
            </a:r>
          </a:p>
          <a:p>
            <a:pPr marL="342900" indent="-342900">
              <a:lnSpc>
                <a:spcPct val="100000"/>
              </a:lnSpc>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38168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IEC-62304 Software Development </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28</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342900" indent="-34290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Engineering</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Requirements definition</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Specifications</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Programming standards</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Design / Build (Code) / Test – an iterative model either agile or waterfall</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FAT</a:t>
            </a:r>
          </a:p>
          <a:p>
            <a:pPr marL="342900" indent="-34290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Qualifications</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IQ</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OQ</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TMX</a:t>
            </a:r>
          </a:p>
          <a:p>
            <a:pPr marL="666892" lvl="1" indent="-342900">
              <a:lnSpc>
                <a:spcPct val="10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VSR</a:t>
            </a:r>
          </a:p>
          <a:p>
            <a:pPr marL="342900" indent="-34290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Software deemed fit for use – software release</a:t>
            </a: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52686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IEC-62304 Software Development </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29</a:t>
            </a:fld>
            <a:endParaRPr lang="en-US" altLang="en-US" dirty="0"/>
          </a:p>
        </p:txBody>
      </p:sp>
      <p:sp>
        <p:nvSpPr>
          <p:cNvPr id="5" name="Rectangle 4">
            <a:extLst>
              <a:ext uri="{FF2B5EF4-FFF2-40B4-BE49-F238E27FC236}">
                <a16:creationId xmlns:a16="http://schemas.microsoft.com/office/drawing/2014/main" id="{E94FFD15-FA55-7949-85B1-61655F768FCF}"/>
              </a:ext>
            </a:extLst>
          </p:cNvPr>
          <p:cNvSpPr/>
          <p:nvPr/>
        </p:nvSpPr>
        <p:spPr>
          <a:xfrm>
            <a:off x="2286000" y="1305342"/>
            <a:ext cx="4572000" cy="3970318"/>
          </a:xfrm>
          <a:prstGeom prst="rect">
            <a:avLst/>
          </a:prstGeom>
        </p:spPr>
        <p:txBody>
          <a:bodyPr>
            <a:spAutoFit/>
          </a:bodyPr>
          <a:lstStyle/>
          <a:p>
            <a:pPr lvl="1"/>
            <a:r>
              <a:rPr lang="en-US" dirty="0"/>
              <a:t>Engineering</a:t>
            </a:r>
          </a:p>
          <a:p>
            <a:pPr lvl="2"/>
            <a:r>
              <a:rPr lang="en-US" dirty="0"/>
              <a:t>Requirements definition</a:t>
            </a:r>
          </a:p>
          <a:p>
            <a:pPr lvl="2"/>
            <a:r>
              <a:rPr lang="en-US" dirty="0"/>
              <a:t>Specifications</a:t>
            </a:r>
          </a:p>
          <a:p>
            <a:pPr lvl="2"/>
            <a:r>
              <a:rPr lang="en-US" dirty="0"/>
              <a:t>Programming standards</a:t>
            </a:r>
          </a:p>
          <a:p>
            <a:pPr lvl="2"/>
            <a:r>
              <a:rPr lang="en-US" dirty="0"/>
              <a:t>Design / Build (Code) / Test – an iterative model either agile or waterfall</a:t>
            </a:r>
          </a:p>
          <a:p>
            <a:pPr lvl="2"/>
            <a:r>
              <a:rPr lang="en-US" dirty="0"/>
              <a:t>FAT</a:t>
            </a:r>
          </a:p>
          <a:p>
            <a:pPr lvl="1"/>
            <a:r>
              <a:rPr lang="en-US" dirty="0" err="1"/>
              <a:t>QualificationIQ</a:t>
            </a:r>
            <a:endParaRPr lang="en-US" dirty="0"/>
          </a:p>
          <a:p>
            <a:pPr lvl="2"/>
            <a:r>
              <a:rPr lang="en-US" dirty="0"/>
              <a:t>OQ</a:t>
            </a:r>
          </a:p>
          <a:p>
            <a:pPr lvl="2"/>
            <a:r>
              <a:rPr lang="en-US" dirty="0"/>
              <a:t>TMX</a:t>
            </a:r>
          </a:p>
          <a:p>
            <a:pPr lvl="2"/>
            <a:r>
              <a:rPr lang="en-US" dirty="0"/>
              <a:t>VSR</a:t>
            </a:r>
          </a:p>
          <a:p>
            <a:pPr lvl="1"/>
            <a:r>
              <a:rPr lang="en-US" dirty="0"/>
              <a:t>Software deemed fit for use – software release</a:t>
            </a:r>
          </a:p>
        </p:txBody>
      </p:sp>
      <p:graphicFrame>
        <p:nvGraphicFramePr>
          <p:cNvPr id="8" name="Content Placeholder 3">
            <a:extLst>
              <a:ext uri="{FF2B5EF4-FFF2-40B4-BE49-F238E27FC236}">
                <a16:creationId xmlns:a16="http://schemas.microsoft.com/office/drawing/2014/main" id="{5AE02F66-8B45-CE43-9182-99D90182AE56}"/>
              </a:ext>
            </a:extLst>
          </p:cNvPr>
          <p:cNvGraphicFramePr>
            <a:graphicFrameLocks noGrp="1"/>
          </p:cNvGraphicFramePr>
          <p:nvPr>
            <p:ph idx="1"/>
            <p:extLst>
              <p:ext uri="{D42A27DB-BD31-4B8C-83A1-F6EECF244321}">
                <p14:modId xmlns:p14="http://schemas.microsoft.com/office/powerpoint/2010/main" val="996957992"/>
              </p:ext>
            </p:extLst>
          </p:nvPr>
        </p:nvGraphicFramePr>
        <p:xfrm>
          <a:off x="1066800" y="1582340"/>
          <a:ext cx="6615736" cy="4378801"/>
        </p:xfrm>
        <a:graphic>
          <a:graphicData uri="http://schemas.openxmlformats.org/drawingml/2006/table">
            <a:tbl>
              <a:tblPr/>
              <a:tblGrid>
                <a:gridCol w="1653934">
                  <a:extLst>
                    <a:ext uri="{9D8B030D-6E8A-4147-A177-3AD203B41FA5}">
                      <a16:colId xmlns:a16="http://schemas.microsoft.com/office/drawing/2014/main" val="410397828"/>
                    </a:ext>
                  </a:extLst>
                </a:gridCol>
                <a:gridCol w="1653934">
                  <a:extLst>
                    <a:ext uri="{9D8B030D-6E8A-4147-A177-3AD203B41FA5}">
                      <a16:colId xmlns:a16="http://schemas.microsoft.com/office/drawing/2014/main" val="3045068829"/>
                    </a:ext>
                  </a:extLst>
                </a:gridCol>
                <a:gridCol w="1653934">
                  <a:extLst>
                    <a:ext uri="{9D8B030D-6E8A-4147-A177-3AD203B41FA5}">
                      <a16:colId xmlns:a16="http://schemas.microsoft.com/office/drawing/2014/main" val="4158953883"/>
                    </a:ext>
                  </a:extLst>
                </a:gridCol>
                <a:gridCol w="1653934">
                  <a:extLst>
                    <a:ext uri="{9D8B030D-6E8A-4147-A177-3AD203B41FA5}">
                      <a16:colId xmlns:a16="http://schemas.microsoft.com/office/drawing/2014/main" val="2161498854"/>
                    </a:ext>
                  </a:extLst>
                </a:gridCol>
              </a:tblGrid>
              <a:tr h="322732">
                <a:tc>
                  <a:txBody>
                    <a:bodyPr/>
                    <a:lstStyle/>
                    <a:p>
                      <a:pPr algn="ctr"/>
                      <a:r>
                        <a:rPr lang="en-US" sz="1200" dirty="0">
                          <a:effectLst/>
                        </a:rPr>
                        <a:t>Software documentation</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200" dirty="0">
                          <a:effectLst/>
                        </a:rPr>
                        <a:t>Class A</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200" dirty="0">
                          <a:effectLst/>
                        </a:rPr>
                        <a:t>Class B</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200" dirty="0">
                          <a:effectLst/>
                        </a:rPr>
                        <a:t>Class C</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858861643"/>
                  </a:ext>
                </a:extLst>
              </a:tr>
              <a:tr h="461619">
                <a:tc>
                  <a:txBody>
                    <a:bodyPr/>
                    <a:lstStyle/>
                    <a:p>
                      <a:r>
                        <a:rPr lang="en-US" sz="1200" dirty="0">
                          <a:effectLst/>
                        </a:rPr>
                        <a:t>Software development planning</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276787393"/>
                  </a:ext>
                </a:extLst>
              </a:tr>
              <a:tr h="461619">
                <a:tc>
                  <a:txBody>
                    <a:bodyPr/>
                    <a:lstStyle/>
                    <a:p>
                      <a:r>
                        <a:rPr lang="en-US" sz="1200" dirty="0">
                          <a:effectLst/>
                        </a:rPr>
                        <a:t>Software requirements analysis</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976851901"/>
                  </a:ext>
                </a:extLst>
              </a:tr>
              <a:tr h="337621">
                <a:tc>
                  <a:txBody>
                    <a:bodyPr/>
                    <a:lstStyle/>
                    <a:p>
                      <a:r>
                        <a:rPr lang="en-US" sz="1200" dirty="0">
                          <a:effectLst/>
                        </a:rPr>
                        <a:t>Software architectural design</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200" dirty="0">
                        <a:effectLst/>
                      </a:endParaRP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766130205"/>
                  </a:ext>
                </a:extLst>
              </a:tr>
              <a:tr h="322732">
                <a:tc>
                  <a:txBody>
                    <a:bodyPr/>
                    <a:lstStyle/>
                    <a:p>
                      <a:r>
                        <a:rPr lang="en-US" sz="1200" dirty="0">
                          <a:effectLst/>
                        </a:rPr>
                        <a:t>Software detailed design</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200" dirty="0">
                        <a:effectLst/>
                      </a:endParaRP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200" dirty="0">
                        <a:effectLst/>
                      </a:endParaRP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105457513"/>
                  </a:ext>
                </a:extLst>
              </a:tr>
              <a:tr h="337621">
                <a:tc>
                  <a:txBody>
                    <a:bodyPr/>
                    <a:lstStyle/>
                    <a:p>
                      <a:r>
                        <a:rPr lang="en-US" sz="1200" dirty="0">
                          <a:effectLst/>
                        </a:rPr>
                        <a:t>Software unit implementation</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09481469"/>
                  </a:ext>
                </a:extLst>
              </a:tr>
              <a:tr h="337621">
                <a:tc>
                  <a:txBody>
                    <a:bodyPr/>
                    <a:lstStyle/>
                    <a:p>
                      <a:r>
                        <a:rPr lang="en-US" sz="1200" dirty="0">
                          <a:effectLst/>
                        </a:rPr>
                        <a:t>Software unit verification</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200" dirty="0">
                        <a:effectLst/>
                      </a:endParaRP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343782515"/>
                  </a:ext>
                </a:extLst>
              </a:tr>
              <a:tr h="461619">
                <a:tc>
                  <a:txBody>
                    <a:bodyPr/>
                    <a:lstStyle/>
                    <a:p>
                      <a:r>
                        <a:rPr lang="en-US" sz="1200" dirty="0">
                          <a:effectLst/>
                        </a:rPr>
                        <a:t>Software integration and integration testing</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1200" dirty="0">
                        <a:effectLst/>
                      </a:endParaRP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69906793"/>
                  </a:ext>
                </a:extLst>
              </a:tr>
              <a:tr h="322732">
                <a:tc>
                  <a:txBody>
                    <a:bodyPr/>
                    <a:lstStyle/>
                    <a:p>
                      <a:r>
                        <a:rPr lang="en-US" sz="1200" dirty="0">
                          <a:effectLst/>
                        </a:rPr>
                        <a:t>Software system testing</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776114261"/>
                  </a:ext>
                </a:extLst>
              </a:tr>
              <a:tr h="191618">
                <a:tc>
                  <a:txBody>
                    <a:bodyPr/>
                    <a:lstStyle/>
                    <a:p>
                      <a:r>
                        <a:rPr lang="en-US" sz="1200" dirty="0">
                          <a:effectLst/>
                        </a:rPr>
                        <a:t>Software release</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200" dirty="0">
                          <a:effectLst/>
                        </a:rPr>
                        <a:t>X</a:t>
                      </a:r>
                    </a:p>
                  </a:txBody>
                  <a:tcPr marL="57136" marR="57136" marT="28568" marB="2856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6570747"/>
                  </a:ext>
                </a:extLst>
              </a:tr>
              <a:tr h="206392">
                <a:tc gridSpan="4">
                  <a:txBody>
                    <a:bodyPr/>
                    <a:lstStyle/>
                    <a:p>
                      <a:endParaRPr lang="en-US" sz="1200" dirty="0">
                        <a:effectLst/>
                      </a:endParaRPr>
                    </a:p>
                  </a:txBody>
                  <a:tcPr marL="75642" marR="75642" marT="37821" marB="3782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1526607"/>
                  </a:ext>
                </a:extLst>
              </a:tr>
              <a:tr h="206392">
                <a:tc gridSpan="4">
                  <a:txBody>
                    <a:bodyPr/>
                    <a:lstStyle/>
                    <a:p>
                      <a:r>
                        <a:rPr lang="en-US" sz="1200" dirty="0">
                          <a:effectLst/>
                        </a:rPr>
                        <a:t>X - required</a:t>
                      </a:r>
                    </a:p>
                  </a:txBody>
                  <a:tcPr marL="75642" marR="75642" marT="37821" marB="3782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2127258"/>
                  </a:ext>
                </a:extLst>
              </a:tr>
            </a:tbl>
          </a:graphicData>
        </a:graphic>
      </p:graphicFrame>
    </p:spTree>
    <p:extLst>
      <p:ext uri="{BB962C8B-B14F-4D97-AF65-F5344CB8AC3E}">
        <p14:creationId xmlns:p14="http://schemas.microsoft.com/office/powerpoint/2010/main" val="20913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#1: Unified Agenda</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3</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342900" indent="-342900">
              <a:lnSpc>
                <a:spcPct val="100000"/>
              </a:lnSpc>
              <a:buFont typeface="Arial" panose="020B0604020202020204" pitchFamily="34" charset="0"/>
              <a:buChar char="•"/>
            </a:pPr>
            <a:r>
              <a:rPr lang="en-US" sz="2400" b="1"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Where: </a:t>
            </a:r>
            <a:r>
              <a:rPr lang="en-US" sz="2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 FDA’s most recent unified agenda (December 2021)</a:t>
            </a:r>
          </a:p>
          <a:p>
            <a:pPr marL="342900" indent="-342900">
              <a:lnSpc>
                <a:spcPct val="100000"/>
              </a:lnSpc>
              <a:buFont typeface="Arial" panose="020B0604020202020204" pitchFamily="34" charset="0"/>
              <a:buChar char="•"/>
            </a:pPr>
            <a:r>
              <a:rPr lang="en-US" sz="2400" b="1"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What: </a:t>
            </a:r>
            <a:r>
              <a:rPr lang="en-US" sz="2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Spring 2021 agenda is regulations on CGMPs specific to outsourcing facilities</a:t>
            </a:r>
          </a:p>
          <a:p>
            <a:pPr marL="342900" indent="-342900">
              <a:lnSpc>
                <a:spcPct val="100000"/>
              </a:lnSpc>
              <a:buFont typeface="Arial" panose="020B0604020202020204" pitchFamily="34" charset="0"/>
              <a:buChar char="•"/>
            </a:pPr>
            <a:r>
              <a:rPr lang="en-US" sz="2400" b="1" dirty="0"/>
              <a:t>When: </a:t>
            </a:r>
            <a:r>
              <a:rPr lang="en-US" sz="2400" dirty="0"/>
              <a:t>The proposed rule is expected to be published in July of 2022 </a:t>
            </a:r>
          </a:p>
          <a:p>
            <a:pPr marL="342900" indent="-342900">
              <a:lnSpc>
                <a:spcPct val="100000"/>
              </a:lnSpc>
              <a:buFont typeface="Arial" panose="020B0604020202020204" pitchFamily="34" charset="0"/>
              <a:buChar char="•"/>
            </a:pPr>
            <a:r>
              <a:rPr lang="en-US" sz="2400" b="1" dirty="0"/>
              <a:t>Detail: </a:t>
            </a:r>
            <a:r>
              <a:rPr lang="en-US" sz="2400" dirty="0"/>
              <a:t>To establish minimum CGMP requirements for human drugs compounded by outsourcing facilities</a:t>
            </a:r>
          </a:p>
          <a:p>
            <a:pPr marL="0" indent="0"/>
            <a:endParaRPr lang="en-US" sz="20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9566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IEC-62304 Alignment with 820</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30</a:t>
            </a:fld>
            <a:endParaRPr lang="en-US" altLang="en-US" dirty="0"/>
          </a:p>
        </p:txBody>
      </p:sp>
      <p:sp>
        <p:nvSpPr>
          <p:cNvPr id="5" name="Rectangle 4">
            <a:extLst>
              <a:ext uri="{FF2B5EF4-FFF2-40B4-BE49-F238E27FC236}">
                <a16:creationId xmlns:a16="http://schemas.microsoft.com/office/drawing/2014/main" id="{E94FFD15-FA55-7949-85B1-61655F768FCF}"/>
              </a:ext>
            </a:extLst>
          </p:cNvPr>
          <p:cNvSpPr/>
          <p:nvPr/>
        </p:nvSpPr>
        <p:spPr>
          <a:xfrm>
            <a:off x="2286000" y="1305342"/>
            <a:ext cx="4572000" cy="3970318"/>
          </a:xfrm>
          <a:prstGeom prst="rect">
            <a:avLst/>
          </a:prstGeom>
        </p:spPr>
        <p:txBody>
          <a:bodyPr>
            <a:spAutoFit/>
          </a:bodyPr>
          <a:lstStyle/>
          <a:p>
            <a:pPr lvl="1"/>
            <a:r>
              <a:rPr lang="en-US" dirty="0"/>
              <a:t>Engineering</a:t>
            </a:r>
          </a:p>
          <a:p>
            <a:pPr lvl="2"/>
            <a:r>
              <a:rPr lang="en-US" dirty="0"/>
              <a:t>Requirements definition</a:t>
            </a:r>
          </a:p>
          <a:p>
            <a:pPr lvl="2"/>
            <a:r>
              <a:rPr lang="en-US" dirty="0"/>
              <a:t>Specifications</a:t>
            </a:r>
          </a:p>
          <a:p>
            <a:pPr lvl="2"/>
            <a:r>
              <a:rPr lang="en-US" dirty="0"/>
              <a:t>Programming standards</a:t>
            </a:r>
          </a:p>
          <a:p>
            <a:pPr lvl="2"/>
            <a:r>
              <a:rPr lang="en-US" dirty="0"/>
              <a:t>Design / Build (Code) / Test – an iterative model either agile or waterfall</a:t>
            </a:r>
          </a:p>
          <a:p>
            <a:pPr lvl="2"/>
            <a:r>
              <a:rPr lang="en-US" dirty="0"/>
              <a:t>FAT</a:t>
            </a:r>
          </a:p>
          <a:p>
            <a:pPr lvl="1"/>
            <a:r>
              <a:rPr lang="en-US" dirty="0" err="1"/>
              <a:t>QualificationIQ</a:t>
            </a:r>
            <a:endParaRPr lang="en-US" dirty="0"/>
          </a:p>
          <a:p>
            <a:pPr lvl="2"/>
            <a:r>
              <a:rPr lang="en-US" dirty="0"/>
              <a:t>OQ</a:t>
            </a:r>
          </a:p>
          <a:p>
            <a:pPr lvl="2"/>
            <a:r>
              <a:rPr lang="en-US" dirty="0"/>
              <a:t>TMX</a:t>
            </a:r>
          </a:p>
          <a:p>
            <a:pPr lvl="2"/>
            <a:r>
              <a:rPr lang="en-US" dirty="0"/>
              <a:t>VSR</a:t>
            </a:r>
          </a:p>
          <a:p>
            <a:pPr lvl="1"/>
            <a:r>
              <a:rPr lang="en-US" dirty="0"/>
              <a:t>Software deemed fit for use – software release</a:t>
            </a:r>
          </a:p>
        </p:txBody>
      </p:sp>
      <p:sp>
        <p:nvSpPr>
          <p:cNvPr id="4" name="Content Placeholder 3">
            <a:extLst>
              <a:ext uri="{FF2B5EF4-FFF2-40B4-BE49-F238E27FC236}">
                <a16:creationId xmlns:a16="http://schemas.microsoft.com/office/drawing/2014/main" id="{D2F68C28-CF44-1146-8725-D79F1CADEC14}"/>
              </a:ext>
            </a:extLst>
          </p:cNvPr>
          <p:cNvSpPr>
            <a:spLocks noGrp="1"/>
          </p:cNvSpPr>
          <p:nvPr>
            <p:ph idx="1"/>
          </p:nvPr>
        </p:nvSpPr>
        <p:spPr/>
        <p:txBody>
          <a:bodyPr/>
          <a:lstStyle/>
          <a:p>
            <a:pPr marL="457200" indent="-457200">
              <a:buFont typeface="Arial" panose="020B0604020202020204" pitchFamily="34" charset="0"/>
              <a:buChar char="•"/>
            </a:pPr>
            <a:r>
              <a:rPr lang="en-US" sz="2400" dirty="0"/>
              <a:t>Quality Management System</a:t>
            </a:r>
          </a:p>
          <a:p>
            <a:pPr marL="457200" indent="-457200">
              <a:buFont typeface="Arial" panose="020B0604020202020204" pitchFamily="34" charset="0"/>
              <a:buChar char="•"/>
            </a:pPr>
            <a:r>
              <a:rPr lang="en-US" sz="2400" dirty="0"/>
              <a:t>Risk Management Process </a:t>
            </a:r>
          </a:p>
          <a:p>
            <a:pPr marL="457200" indent="-457200">
              <a:buFont typeface="Arial" panose="020B0604020202020204" pitchFamily="34" charset="0"/>
              <a:buChar char="•"/>
            </a:pPr>
            <a:r>
              <a:rPr lang="en-US" sz="2400" dirty="0"/>
              <a:t>Software safety classification (A, B, or C)</a:t>
            </a:r>
          </a:p>
          <a:p>
            <a:pPr marL="457200" indent="-457200">
              <a:buFont typeface="Arial" panose="020B0604020202020204" pitchFamily="34" charset="0"/>
              <a:buChar char="•"/>
            </a:pPr>
            <a:r>
              <a:rPr lang="en-US" sz="2400" dirty="0"/>
              <a:t>Software development plan – SDLC model</a:t>
            </a:r>
          </a:p>
          <a:p>
            <a:pPr marL="457200" indent="-457200">
              <a:buFont typeface="Arial" panose="020B0604020202020204" pitchFamily="34" charset="0"/>
              <a:buChar char="•"/>
            </a:pPr>
            <a:r>
              <a:rPr lang="en-US" sz="2400" dirty="0"/>
              <a:t>Software integration and integration testing planning</a:t>
            </a:r>
          </a:p>
          <a:p>
            <a:pPr marL="457200" indent="-457200">
              <a:buFont typeface="Arial" panose="020B0604020202020204" pitchFamily="34" charset="0"/>
              <a:buChar char="•"/>
            </a:pPr>
            <a:r>
              <a:rPr lang="en-US" sz="2400" dirty="0"/>
              <a:t>PROBLEM REPORT — a record of actual or potential behavior of a software device</a:t>
            </a:r>
          </a:p>
          <a:p>
            <a:pPr marL="457200" indent="-457200">
              <a:buFont typeface="Arial" panose="020B0604020202020204" pitchFamily="34" charset="0"/>
              <a:buChar char="•"/>
            </a:pPr>
            <a:r>
              <a:rPr lang="en-US" sz="2400" dirty="0"/>
              <a:t>SOFTWARE SYSTEM inputs and outputs</a:t>
            </a:r>
          </a:p>
          <a:p>
            <a:pPr marL="457200" indent="-457200">
              <a:buFont typeface="Arial" panose="020B0604020202020204" pitchFamily="34" charset="0"/>
              <a:buChar char="•"/>
            </a:pPr>
            <a:r>
              <a:rPr lang="en-US" sz="2400" dirty="0"/>
              <a:t>Software Verification</a:t>
            </a:r>
          </a:p>
          <a:p>
            <a:endParaRPr lang="en-US" dirty="0"/>
          </a:p>
        </p:txBody>
      </p:sp>
    </p:spTree>
    <p:extLst>
      <p:ext uri="{BB962C8B-B14F-4D97-AF65-F5344CB8AC3E}">
        <p14:creationId xmlns:p14="http://schemas.microsoft.com/office/powerpoint/2010/main" val="1344988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IEC-62304 Alignment with 820</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31</a:t>
            </a:fld>
            <a:endParaRPr lang="en-US" altLang="en-US" dirty="0"/>
          </a:p>
        </p:txBody>
      </p:sp>
      <p:sp>
        <p:nvSpPr>
          <p:cNvPr id="5" name="Rectangle 4">
            <a:extLst>
              <a:ext uri="{FF2B5EF4-FFF2-40B4-BE49-F238E27FC236}">
                <a16:creationId xmlns:a16="http://schemas.microsoft.com/office/drawing/2014/main" id="{E94FFD15-FA55-7949-85B1-61655F768FCF}"/>
              </a:ext>
            </a:extLst>
          </p:cNvPr>
          <p:cNvSpPr/>
          <p:nvPr/>
        </p:nvSpPr>
        <p:spPr>
          <a:xfrm>
            <a:off x="2286000" y="1305342"/>
            <a:ext cx="4572000" cy="3970318"/>
          </a:xfrm>
          <a:prstGeom prst="rect">
            <a:avLst/>
          </a:prstGeom>
        </p:spPr>
        <p:txBody>
          <a:bodyPr>
            <a:spAutoFit/>
          </a:bodyPr>
          <a:lstStyle/>
          <a:p>
            <a:pPr lvl="1"/>
            <a:r>
              <a:rPr lang="en-US" dirty="0"/>
              <a:t>Engineering</a:t>
            </a:r>
          </a:p>
          <a:p>
            <a:pPr lvl="2"/>
            <a:r>
              <a:rPr lang="en-US" dirty="0"/>
              <a:t>Requirements definition</a:t>
            </a:r>
          </a:p>
          <a:p>
            <a:pPr lvl="2"/>
            <a:r>
              <a:rPr lang="en-US" dirty="0"/>
              <a:t>Specifications</a:t>
            </a:r>
          </a:p>
          <a:p>
            <a:pPr lvl="2"/>
            <a:r>
              <a:rPr lang="en-US" dirty="0"/>
              <a:t>Programming standards</a:t>
            </a:r>
          </a:p>
          <a:p>
            <a:pPr lvl="2"/>
            <a:r>
              <a:rPr lang="en-US" dirty="0"/>
              <a:t>Design / Build (Code) / Test – an iterative model either agile or waterfall</a:t>
            </a:r>
          </a:p>
          <a:p>
            <a:pPr lvl="2"/>
            <a:r>
              <a:rPr lang="en-US" dirty="0"/>
              <a:t>FAT</a:t>
            </a:r>
          </a:p>
          <a:p>
            <a:pPr lvl="1"/>
            <a:r>
              <a:rPr lang="en-US" dirty="0" err="1"/>
              <a:t>QualificationIQ</a:t>
            </a:r>
            <a:endParaRPr lang="en-US" dirty="0"/>
          </a:p>
          <a:p>
            <a:pPr lvl="2"/>
            <a:r>
              <a:rPr lang="en-US" dirty="0"/>
              <a:t>OQ</a:t>
            </a:r>
          </a:p>
          <a:p>
            <a:pPr lvl="2"/>
            <a:r>
              <a:rPr lang="en-US" dirty="0"/>
              <a:t>TMX</a:t>
            </a:r>
          </a:p>
          <a:p>
            <a:pPr lvl="2"/>
            <a:r>
              <a:rPr lang="en-US" dirty="0"/>
              <a:t>VSR</a:t>
            </a:r>
          </a:p>
          <a:p>
            <a:pPr lvl="1"/>
            <a:r>
              <a:rPr lang="en-US" dirty="0"/>
              <a:t>Software deemed fit for use – software release</a:t>
            </a:r>
          </a:p>
        </p:txBody>
      </p:sp>
      <p:sp>
        <p:nvSpPr>
          <p:cNvPr id="4" name="Content Placeholder 3">
            <a:extLst>
              <a:ext uri="{FF2B5EF4-FFF2-40B4-BE49-F238E27FC236}">
                <a16:creationId xmlns:a16="http://schemas.microsoft.com/office/drawing/2014/main" id="{D2F68C28-CF44-1146-8725-D79F1CADEC14}"/>
              </a:ext>
            </a:extLst>
          </p:cNvPr>
          <p:cNvSpPr>
            <a:spLocks noGrp="1"/>
          </p:cNvSpPr>
          <p:nvPr>
            <p:ph idx="1"/>
          </p:nvPr>
        </p:nvSpPr>
        <p:spPr/>
        <p:txBody>
          <a:bodyPr/>
          <a:lstStyle/>
          <a:p>
            <a:pPr marL="342900" indent="-342900">
              <a:buFont typeface="Arial" panose="020B0604020202020204" pitchFamily="34" charset="0"/>
              <a:buChar char="•"/>
            </a:pPr>
            <a:r>
              <a:rPr lang="en-US" sz="2400" dirty="0"/>
              <a:t>Software Maintenance PROCESS</a:t>
            </a:r>
          </a:p>
          <a:p>
            <a:pPr marL="342900" indent="-342900">
              <a:buFont typeface="Arial" panose="020B0604020202020204" pitchFamily="34" charset="0"/>
              <a:buChar char="•"/>
            </a:pPr>
            <a:r>
              <a:rPr lang="en-US" sz="2400" dirty="0"/>
              <a:t>Change Control PROCESS</a:t>
            </a:r>
          </a:p>
          <a:p>
            <a:pPr marL="342900" indent="-342900">
              <a:buFont typeface="Arial" panose="020B0604020202020204" pitchFamily="34" charset="0"/>
              <a:buChar char="•"/>
            </a:pPr>
            <a:r>
              <a:rPr lang="en-US" sz="2400" dirty="0"/>
              <a:t>SOFTWARE PRODUCT Problem Report </a:t>
            </a:r>
          </a:p>
          <a:p>
            <a:pPr marL="342900" indent="-342900">
              <a:buFont typeface="Arial" panose="020B0604020202020204" pitchFamily="34" charset="0"/>
              <a:buChar char="•"/>
            </a:pPr>
            <a:r>
              <a:rPr lang="en-US" sz="2400" dirty="0"/>
              <a:t>Feedback from a user or other interested person who believes software product to be unsafe, inappropriate for the intended use or contrary to specification</a:t>
            </a:r>
          </a:p>
          <a:p>
            <a:endParaRPr lang="en-US" dirty="0"/>
          </a:p>
        </p:txBody>
      </p:sp>
    </p:spTree>
    <p:extLst>
      <p:ext uri="{BB962C8B-B14F-4D97-AF65-F5344CB8AC3E}">
        <p14:creationId xmlns:p14="http://schemas.microsoft.com/office/powerpoint/2010/main" val="468475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32</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0" indent="0"/>
            <a:r>
              <a:rPr lang="en-US" sz="3200"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Item #3 —</a:t>
            </a:r>
          </a:p>
          <a:p>
            <a:pPr marL="0" indent="0"/>
            <a:r>
              <a:rPr lang="en-US" sz="4400" b="1" i="1" dirty="0">
                <a:solidFill>
                  <a:srgbClr val="0D5894"/>
                </a:solidFill>
                <a:latin typeface="Lato" panose="020F0502020204030203" pitchFamily="34" charset="0"/>
                <a:ea typeface="Lato" panose="020F0502020204030203" pitchFamily="34" charset="0"/>
                <a:cs typeface="Lato" panose="020F0502020204030203" pitchFamily="34" charset="0"/>
              </a:rPr>
              <a:t>Large medical device manufacturer is cited for failing to investigate over 800 complaints of defective components (plus CAPA and MDR problems) </a:t>
            </a:r>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5294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#3: A Few Warning Letter Excerpts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33</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0" indent="-98216">
              <a:lnSpc>
                <a:spcPct val="107000"/>
              </a:lnSpc>
              <a:spcBef>
                <a:spcPts val="0"/>
              </a:spcBef>
              <a:spcAft>
                <a:spcPts val="800"/>
              </a:spcAft>
            </a:pPr>
            <a:r>
              <a:rPr lang="en-US" sz="1600" b="1" dirty="0">
                <a:latin typeface="Lato" panose="020F0502020204030203" pitchFamily="34" charset="0"/>
                <a:ea typeface="Lato" panose="020F0502020204030203" pitchFamily="34" charset="0"/>
                <a:cs typeface="Lato" panose="020F0502020204030203" pitchFamily="34" charset="0"/>
              </a:rPr>
              <a:t>21 CFR 820.198(c)</a:t>
            </a:r>
          </a:p>
          <a:p>
            <a:pPr marL="285750" indent="-285750">
              <a:lnSpc>
                <a:spcPct val="107000"/>
              </a:lnSpc>
              <a:spcBef>
                <a:spcPts val="0"/>
              </a:spcBef>
              <a:spcAft>
                <a:spcPts val="800"/>
              </a:spcAft>
              <a:buFont typeface="Arial" panose="020B0604020202020204" pitchFamily="34" charset="0"/>
              <a:buChar char="•"/>
            </a:pPr>
            <a:r>
              <a:rPr lang="en-US" sz="1500" dirty="0">
                <a:latin typeface="Lato" panose="020F0502020204030203" pitchFamily="34" charset="0"/>
                <a:ea typeface="Lato" panose="020F0502020204030203" pitchFamily="34" charset="0"/>
                <a:cs typeface="Lato" panose="020F0502020204030203" pitchFamily="34" charset="0"/>
              </a:rPr>
              <a:t>“Your firm </a:t>
            </a:r>
            <a:r>
              <a:rPr lang="en-US" sz="1500" b="1" i="1" dirty="0">
                <a:latin typeface="Lato" panose="020F0502020204030203" pitchFamily="34" charset="0"/>
                <a:ea typeface="Lato" panose="020F0502020204030203" pitchFamily="34" charset="0"/>
                <a:cs typeface="Lato" panose="020F0502020204030203" pitchFamily="34" charset="0"/>
              </a:rPr>
              <a:t>failed to investigate over 800 complaints</a:t>
            </a:r>
            <a:r>
              <a:rPr lang="en-US" sz="1500" dirty="0">
                <a:latin typeface="Lato" panose="020F0502020204030203" pitchFamily="34" charset="0"/>
                <a:ea typeface="Lato" panose="020F0502020204030203" pitchFamily="34" charset="0"/>
                <a:cs typeface="Lato" panose="020F0502020204030203" pitchFamily="34" charset="0"/>
              </a:rPr>
              <a:t> of defective black retainer rings.”</a:t>
            </a:r>
          </a:p>
          <a:p>
            <a:pPr marL="285750" indent="-285750">
              <a:lnSpc>
                <a:spcPct val="107000"/>
              </a:lnSpc>
              <a:spcBef>
                <a:spcPts val="0"/>
              </a:spcBef>
              <a:spcAft>
                <a:spcPts val="800"/>
              </a:spcAft>
              <a:buFont typeface="Arial" panose="020B0604020202020204" pitchFamily="34" charset="0"/>
              <a:buChar char="•"/>
            </a:pPr>
            <a:r>
              <a:rPr lang="en-US" sz="1500" dirty="0">
                <a:latin typeface="Lato" panose="020F0502020204030203" pitchFamily="34" charset="0"/>
                <a:ea typeface="Lato" panose="020F0502020204030203" pitchFamily="34" charset="0"/>
                <a:cs typeface="Lato" panose="020F0502020204030203" pitchFamily="34" charset="0"/>
              </a:rPr>
              <a:t>“You began releasing the re-designed pump with black retainer ring in August 2019, and you closed CAPA (b)(4)#299677 as effective October 2020.  From December 2019 to May 2021, you received 887 complaints of defective black retainer rings; in 772 of the 887 complaints your firm referenced CAPA (b)(4)#299677 as the “Formal Investigation Reference Number” </a:t>
            </a:r>
            <a:r>
              <a:rPr lang="en-US" sz="1500" b="1" i="1" dirty="0">
                <a:latin typeface="Lato" panose="020F0502020204030203" pitchFamily="34" charset="0"/>
                <a:ea typeface="Lato" panose="020F0502020204030203" pitchFamily="34" charset="0"/>
                <a:cs typeface="Lato" panose="020F0502020204030203" pitchFamily="34" charset="0"/>
              </a:rPr>
              <a:t>even though this CAPA was an investigation of the previous clear retainer ring design</a:t>
            </a:r>
            <a:r>
              <a:rPr lang="en-US" sz="1500" dirty="0">
                <a:latin typeface="Lato" panose="020F0502020204030203" pitchFamily="34" charset="0"/>
                <a:ea typeface="Lato" panose="020F0502020204030203" pitchFamily="34" charset="0"/>
                <a:cs typeface="Lato" panose="020F0502020204030203" pitchFamily="34" charset="0"/>
              </a:rPr>
              <a:t>.”</a:t>
            </a:r>
          </a:p>
          <a:p>
            <a:pPr marL="285750" indent="-285750">
              <a:lnSpc>
                <a:spcPct val="107000"/>
              </a:lnSpc>
              <a:spcBef>
                <a:spcPts val="0"/>
              </a:spcBef>
              <a:spcAft>
                <a:spcPts val="800"/>
              </a:spcAft>
              <a:buFont typeface="Arial" panose="020B0604020202020204" pitchFamily="34" charset="0"/>
              <a:buChar char="•"/>
            </a:pPr>
            <a:r>
              <a:rPr lang="en-US" sz="1500" dirty="0">
                <a:latin typeface="Lato" panose="020F0502020204030203" pitchFamily="34" charset="0"/>
                <a:ea typeface="Lato" panose="020F0502020204030203" pitchFamily="34" charset="0"/>
                <a:cs typeface="Lato" panose="020F0502020204030203" pitchFamily="34" charset="0"/>
              </a:rPr>
              <a:t>On January 21, 2020, you received a complaint (CASE-2020-00056605) from a customer reporting a crack on their insulin pump reservoir compartment, and damage to the retainer ring.  Your product analysis on the returned device confirmed the device had a “partially broken retainer, cracked reservoir tube lip, missing reservoir tube lip O-ring, and broken reservoir tube lip.”  On April 24, 2020, you determined no formal investigation was necessary due to existing/previous formal investigation and referenced CAPA (b)(4)#299677.  </a:t>
            </a:r>
            <a:r>
              <a:rPr lang="en-US" sz="1500" b="1" i="1" dirty="0">
                <a:latin typeface="Lato" panose="020F0502020204030203" pitchFamily="34" charset="0"/>
                <a:ea typeface="Lato" panose="020F0502020204030203" pitchFamily="34" charset="0"/>
                <a:cs typeface="Lato" panose="020F0502020204030203" pitchFamily="34" charset="0"/>
              </a:rPr>
              <a:t>You closed this complaint on April 24, 2020.</a:t>
            </a:r>
          </a:p>
          <a:p>
            <a:pPr marL="225776" lvl="1" indent="0">
              <a:lnSpc>
                <a:spcPct val="107000"/>
              </a:lnSpc>
              <a:spcBef>
                <a:spcPts val="0"/>
              </a:spcBef>
              <a:spcAft>
                <a:spcPts val="800"/>
              </a:spcAft>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6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2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23104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#3: A Few Warning Letter Excerpts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34</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0" indent="-98216">
              <a:lnSpc>
                <a:spcPct val="107000"/>
              </a:lnSpc>
              <a:spcBef>
                <a:spcPts val="0"/>
              </a:spcBef>
              <a:spcAft>
                <a:spcPts val="800"/>
              </a:spcAft>
            </a:pPr>
            <a:r>
              <a:rPr lang="en-US" sz="1600" b="1" dirty="0">
                <a:latin typeface="Lato" panose="020F0502020204030203" pitchFamily="34" charset="0"/>
                <a:ea typeface="Lato" panose="020F0502020204030203" pitchFamily="34" charset="0"/>
                <a:cs typeface="Lato" panose="020F0502020204030203" pitchFamily="34" charset="0"/>
              </a:rPr>
              <a:t>21 CFR 820.198(c)</a:t>
            </a:r>
          </a:p>
          <a:p>
            <a:pPr marL="285750" indent="-285750">
              <a:lnSpc>
                <a:spcPct val="107000"/>
              </a:lnSpc>
              <a:spcBef>
                <a:spcPts val="0"/>
              </a:spcBef>
              <a:spcAft>
                <a:spcPts val="800"/>
              </a:spcAft>
              <a:buFont typeface="Arial" panose="020B0604020202020204" pitchFamily="34" charset="0"/>
              <a:buChar char="•"/>
            </a:pPr>
            <a:r>
              <a:rPr lang="en-US" sz="1500" dirty="0">
                <a:latin typeface="Lato" panose="020F0502020204030203" pitchFamily="34" charset="0"/>
                <a:ea typeface="Lato" panose="020F0502020204030203" pitchFamily="34" charset="0"/>
                <a:cs typeface="Lato" panose="020F0502020204030203" pitchFamily="34" charset="0"/>
              </a:rPr>
              <a:t>“Your firm </a:t>
            </a:r>
            <a:r>
              <a:rPr lang="en-US" sz="1500" b="1" i="1" dirty="0">
                <a:latin typeface="Lato" panose="020F0502020204030203" pitchFamily="34" charset="0"/>
                <a:ea typeface="Lato" panose="020F0502020204030203" pitchFamily="34" charset="0"/>
                <a:cs typeface="Lato" panose="020F0502020204030203" pitchFamily="34" charset="0"/>
              </a:rPr>
              <a:t>failed to investigate over 800 complaints</a:t>
            </a:r>
            <a:r>
              <a:rPr lang="en-US" sz="1500" dirty="0">
                <a:latin typeface="Lato" panose="020F0502020204030203" pitchFamily="34" charset="0"/>
                <a:ea typeface="Lato" panose="020F0502020204030203" pitchFamily="34" charset="0"/>
                <a:cs typeface="Lato" panose="020F0502020204030203" pitchFamily="34" charset="0"/>
              </a:rPr>
              <a:t> of defective black retainer rings.”</a:t>
            </a:r>
          </a:p>
          <a:p>
            <a:pPr marL="285750" indent="-285750">
              <a:lnSpc>
                <a:spcPct val="107000"/>
              </a:lnSpc>
              <a:spcBef>
                <a:spcPts val="0"/>
              </a:spcBef>
              <a:spcAft>
                <a:spcPts val="800"/>
              </a:spcAft>
              <a:buFont typeface="Arial" panose="020B0604020202020204" pitchFamily="34" charset="0"/>
              <a:buChar char="•"/>
            </a:pPr>
            <a:r>
              <a:rPr lang="en-US" sz="1500" dirty="0">
                <a:latin typeface="Lato" panose="020F0502020204030203" pitchFamily="34" charset="0"/>
                <a:ea typeface="Lato" panose="020F0502020204030203" pitchFamily="34" charset="0"/>
                <a:cs typeface="Lato" panose="020F0502020204030203" pitchFamily="34" charset="0"/>
              </a:rPr>
              <a:t>“You began releasing the re-designed pump with black retainer ring in August 2019, and you closed CAPA (b)(4)#299677 as effective October 2020.  From December 2019 to May 2021, you received 887 complaints of defective black retainer rings; in 772 of the 887 complaints your firm referenced CAPA (b)(4)#299677 as the “Formal Investigation Reference Number” </a:t>
            </a:r>
            <a:r>
              <a:rPr lang="en-US" sz="1500" b="1" i="1" dirty="0">
                <a:latin typeface="Lato" panose="020F0502020204030203" pitchFamily="34" charset="0"/>
                <a:ea typeface="Lato" panose="020F0502020204030203" pitchFamily="34" charset="0"/>
                <a:cs typeface="Lato" panose="020F0502020204030203" pitchFamily="34" charset="0"/>
              </a:rPr>
              <a:t>even though this CAPA was an investigation of the previous clear retainer ring design</a:t>
            </a:r>
            <a:r>
              <a:rPr lang="en-US" sz="1500" dirty="0">
                <a:latin typeface="Lato" panose="020F0502020204030203" pitchFamily="34" charset="0"/>
                <a:ea typeface="Lato" panose="020F0502020204030203" pitchFamily="34" charset="0"/>
                <a:cs typeface="Lato" panose="020F0502020204030203" pitchFamily="34" charset="0"/>
              </a:rPr>
              <a:t>.”</a:t>
            </a:r>
          </a:p>
          <a:p>
            <a:pPr marL="285750" indent="-285750">
              <a:lnSpc>
                <a:spcPct val="107000"/>
              </a:lnSpc>
              <a:spcBef>
                <a:spcPts val="0"/>
              </a:spcBef>
              <a:spcAft>
                <a:spcPts val="800"/>
              </a:spcAft>
              <a:buFont typeface="Arial" panose="020B0604020202020204" pitchFamily="34" charset="0"/>
              <a:buChar char="•"/>
            </a:pPr>
            <a:r>
              <a:rPr lang="en-US" sz="1500" dirty="0">
                <a:latin typeface="Lato" panose="020F0502020204030203" pitchFamily="34" charset="0"/>
                <a:ea typeface="Lato" panose="020F0502020204030203" pitchFamily="34" charset="0"/>
                <a:cs typeface="Lato" panose="020F0502020204030203" pitchFamily="34" charset="0"/>
              </a:rPr>
              <a:t>On January 21, 2020, you received a complaint (CASE-2020-00056605) from a customer reporting a crack on their insulin pump reservoir compartment, and damage to the retainer ring.  Your product analysis on the returned device confirmed the device had a “partially broken retainer, cracked reservoir tube lip, missing reservoir tube lip O-ring, and broken reservoir tube lip.”  On April 24, 2020, you determined no formal investigation was necessary due to existing/previous formal investigation and referenced CAPA (b)(4)#299677.  </a:t>
            </a:r>
            <a:r>
              <a:rPr lang="en-US" sz="1500" b="1" i="1" dirty="0">
                <a:latin typeface="Lato" panose="020F0502020204030203" pitchFamily="34" charset="0"/>
                <a:ea typeface="Lato" panose="020F0502020204030203" pitchFamily="34" charset="0"/>
                <a:cs typeface="Lato" panose="020F0502020204030203" pitchFamily="34" charset="0"/>
              </a:rPr>
              <a:t>You closed this complaint on April 24, 2020.</a:t>
            </a:r>
          </a:p>
          <a:p>
            <a:pPr marL="225776" lvl="1" indent="0">
              <a:lnSpc>
                <a:spcPct val="107000"/>
              </a:lnSpc>
              <a:spcBef>
                <a:spcPts val="0"/>
              </a:spcBef>
              <a:spcAft>
                <a:spcPts val="800"/>
              </a:spcAft>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6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2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85865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#3: Two Takeaways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35</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numCol="1"/>
          <a:lstStyle/>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Some companies misunderstand regulations and how to comply with it. </a:t>
            </a:r>
          </a:p>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Also, they fail to understand what is expected from them in term of what needs to have written evidence and what doesn’t. </a:t>
            </a:r>
          </a:p>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Here’s a huge piece of advice: </a:t>
            </a:r>
            <a:r>
              <a:rPr lang="en-US" sz="1600" b="1" i="1" dirty="0">
                <a:latin typeface="Lato" panose="020F0502020204030203" pitchFamily="34" charset="0"/>
                <a:ea typeface="Lato" panose="020F0502020204030203" pitchFamily="34" charset="0"/>
                <a:cs typeface="Lato" panose="020F0502020204030203" pitchFamily="34" charset="0"/>
              </a:rPr>
              <a:t>“If there is no written evidence of it happening, it NEVER happened.” </a:t>
            </a:r>
            <a:r>
              <a:rPr lang="en-US" sz="1600" dirty="0">
                <a:latin typeface="Lato" panose="020F0502020204030203" pitchFamily="34" charset="0"/>
                <a:ea typeface="Lato" panose="020F0502020204030203" pitchFamily="34" charset="0"/>
                <a:cs typeface="Lato" panose="020F0502020204030203" pitchFamily="34" charset="0"/>
              </a:rPr>
              <a:t>In addition, to more likely than not, always make conservative decisions when it comes to data supporting the form, fit and function of your final product.</a:t>
            </a:r>
          </a:p>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It’s helpful to periodically review citations and warning letters from the industry to learn from other companies’ shortcomings and to better understand expectations. </a:t>
            </a:r>
          </a:p>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Quality Teams should put themselves on the situations that lead to these and do an introspective analysis of their company’s Quality Systems to make sure they are not the next warning letter holder. </a:t>
            </a:r>
          </a:p>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In this way they are taking a preventative approach and making sure they institute a culture of continues improvement and active prevention.</a:t>
            </a:r>
          </a:p>
          <a:p>
            <a:pPr marL="342900" indent="-342900">
              <a:lnSpc>
                <a:spcPct val="100000"/>
              </a:lnSpc>
              <a:buFont typeface="Arial" panose="020B0604020202020204" pitchFamily="34" charset="0"/>
              <a:buChar char="•"/>
            </a:pPr>
            <a:endParaRPr lang="en-US" sz="16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2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47363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638B5-42DB-0183-100D-F7A842843DB2}"/>
              </a:ext>
            </a:extLst>
          </p:cNvPr>
          <p:cNvSpPr>
            <a:spLocks noGrp="1"/>
          </p:cNvSpPr>
          <p:nvPr>
            <p:ph type="title"/>
          </p:nvPr>
        </p:nvSpPr>
        <p:spPr>
          <a:xfrm>
            <a:off x="687960" y="3124200"/>
            <a:ext cx="7768080" cy="805044"/>
          </a:xfrm>
        </p:spPr>
        <p:txBody>
          <a:bodyPr/>
          <a:lstStyle/>
          <a:p>
            <a:pPr algn="ctr"/>
            <a:r>
              <a:rPr lang="en-US" sz="4800" b="0" dirty="0">
                <a:latin typeface="Brush Script MT" panose="03060802040406070304" pitchFamily="66" charset="0"/>
              </a:rPr>
              <a:t>Thank you</a:t>
            </a:r>
          </a:p>
        </p:txBody>
      </p:sp>
    </p:spTree>
    <p:extLst>
      <p:ext uri="{BB962C8B-B14F-4D97-AF65-F5344CB8AC3E}">
        <p14:creationId xmlns:p14="http://schemas.microsoft.com/office/powerpoint/2010/main" val="215512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#1: The Rule</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4</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r>
              <a:rPr lang="en-US" sz="1400" b="1" dirty="0">
                <a:latin typeface="Lato" panose="020F0502020204030203" pitchFamily="34" charset="0"/>
                <a:ea typeface="Lato" panose="020F0502020204030203" pitchFamily="34" charset="0"/>
                <a:cs typeface="Lato" panose="020F0502020204030203" pitchFamily="34" charset="0"/>
              </a:rPr>
              <a:t>HHS/FDA</a:t>
            </a:r>
            <a:r>
              <a:rPr lang="en-US" sz="1400" dirty="0">
                <a:latin typeface="Lato" panose="020F0502020204030203" pitchFamily="34" charset="0"/>
                <a:ea typeface="Lato" panose="020F0502020204030203" pitchFamily="34" charset="0"/>
                <a:cs typeface="Lato" panose="020F0502020204030203" pitchFamily="34" charset="0"/>
              </a:rPr>
              <a:t>		</a:t>
            </a:r>
            <a:r>
              <a:rPr lang="en-US" sz="1400" b="1" dirty="0">
                <a:latin typeface="Lato" panose="020F0502020204030203" pitchFamily="34" charset="0"/>
                <a:ea typeface="Lato" panose="020F0502020204030203" pitchFamily="34" charset="0"/>
                <a:cs typeface="Lato" panose="020F0502020204030203" pitchFamily="34" charset="0"/>
              </a:rPr>
              <a:t>RIN: </a:t>
            </a:r>
            <a:r>
              <a:rPr lang="en-US" sz="1400" dirty="0">
                <a:latin typeface="Lato" panose="020F0502020204030203" pitchFamily="34" charset="0"/>
                <a:ea typeface="Lato" panose="020F0502020204030203" pitchFamily="34" charset="0"/>
                <a:cs typeface="Lato" panose="020F0502020204030203" pitchFamily="34" charset="0"/>
              </a:rPr>
              <a:t>0910-AH61		</a:t>
            </a:r>
            <a:r>
              <a:rPr lang="en-US" sz="1400" b="1" dirty="0">
                <a:latin typeface="Lato" panose="020F0502020204030203" pitchFamily="34" charset="0"/>
                <a:ea typeface="Lato" panose="020F0502020204030203" pitchFamily="34" charset="0"/>
                <a:cs typeface="Lato" panose="020F0502020204030203" pitchFamily="34" charset="0"/>
              </a:rPr>
              <a:t>Publication ID: </a:t>
            </a:r>
            <a:r>
              <a:rPr lang="en-US" sz="1400" dirty="0">
                <a:latin typeface="Lato" panose="020F0502020204030203" pitchFamily="34" charset="0"/>
                <a:ea typeface="Lato" panose="020F0502020204030203" pitchFamily="34" charset="0"/>
                <a:cs typeface="Lato" panose="020F0502020204030203" pitchFamily="34" charset="0"/>
              </a:rPr>
              <a:t>Fall 2021 </a:t>
            </a:r>
          </a:p>
          <a:p>
            <a:endParaRPr lang="en-US" sz="1400" dirty="0">
              <a:latin typeface="Lato" panose="020F0502020204030203" pitchFamily="34" charset="0"/>
              <a:ea typeface="Lato" panose="020F0502020204030203" pitchFamily="34" charset="0"/>
              <a:cs typeface="Lato" panose="020F0502020204030203" pitchFamily="34" charset="0"/>
            </a:endParaRPr>
          </a:p>
          <a:p>
            <a:r>
              <a:rPr lang="en-US" sz="1400" b="1" dirty="0">
                <a:latin typeface="Lato" panose="020F0502020204030203" pitchFamily="34" charset="0"/>
                <a:ea typeface="Lato" panose="020F0502020204030203" pitchFamily="34" charset="0"/>
                <a:cs typeface="Lato" panose="020F0502020204030203" pitchFamily="34" charset="0"/>
              </a:rPr>
              <a:t>Title: </a:t>
            </a:r>
            <a:r>
              <a:rPr lang="en-US" sz="1400" dirty="0">
                <a:latin typeface="Lato" panose="020F0502020204030203" pitchFamily="34" charset="0"/>
                <a:ea typeface="Lato" panose="020F0502020204030203" pitchFamily="34" charset="0"/>
                <a:cs typeface="Lato" panose="020F0502020204030203" pitchFamily="34" charset="0"/>
              </a:rPr>
              <a:t>Current Good Manufacturing Practice for Outsourcing Facilities </a:t>
            </a:r>
          </a:p>
          <a:p>
            <a:r>
              <a:rPr lang="en-US" sz="1400" b="1" dirty="0">
                <a:latin typeface="Lato" panose="020F0502020204030203" pitchFamily="34" charset="0"/>
                <a:ea typeface="Lato" panose="020F0502020204030203" pitchFamily="34" charset="0"/>
                <a:cs typeface="Lato" panose="020F0502020204030203" pitchFamily="34" charset="0"/>
              </a:rPr>
              <a:t>Abstract: </a:t>
            </a:r>
            <a:r>
              <a:rPr lang="en-US" sz="1400" dirty="0">
                <a:solidFill>
                  <a:srgbClr val="FF0000"/>
                </a:solidFill>
                <a:latin typeface="Lato" panose="020F0502020204030203" pitchFamily="34" charset="0"/>
                <a:ea typeface="Lato" panose="020F0502020204030203" pitchFamily="34" charset="0"/>
                <a:cs typeface="Lato" panose="020F0502020204030203" pitchFamily="34" charset="0"/>
              </a:rPr>
              <a:t>This rule would set forth the minimum current good manufacturing practice (cGMP) requirements for human drug products compounded by an outsourcing facility.</a:t>
            </a:r>
            <a:endParaRPr lang="en-US" sz="1400" dirty="0">
              <a:latin typeface="Lato" panose="020F0502020204030203" pitchFamily="34" charset="0"/>
              <a:ea typeface="Lato" panose="020F0502020204030203" pitchFamily="34" charset="0"/>
              <a:cs typeface="Lato" panose="020F0502020204030203" pitchFamily="34" charset="0"/>
            </a:endParaRPr>
          </a:p>
          <a:p>
            <a:r>
              <a:rPr lang="en-US" sz="1400" b="1" dirty="0">
                <a:latin typeface="Lato" panose="020F0502020204030203" pitchFamily="34" charset="0"/>
                <a:ea typeface="Lato" panose="020F0502020204030203" pitchFamily="34" charset="0"/>
                <a:cs typeface="Lato" panose="020F0502020204030203" pitchFamily="34" charset="0"/>
              </a:rPr>
              <a:t>Agency: </a:t>
            </a:r>
            <a:r>
              <a:rPr lang="en-US" sz="1400" dirty="0">
                <a:latin typeface="Lato" panose="020F0502020204030203" pitchFamily="34" charset="0"/>
                <a:ea typeface="Lato" panose="020F0502020204030203" pitchFamily="34" charset="0"/>
                <a:cs typeface="Lato" panose="020F0502020204030203" pitchFamily="34" charset="0"/>
              </a:rPr>
              <a:t>Department of Health and Human Services(HHS) 		Priority: Other Significant </a:t>
            </a:r>
          </a:p>
          <a:p>
            <a:r>
              <a:rPr lang="en-US" sz="1400" b="1" dirty="0">
                <a:latin typeface="Lato" panose="020F0502020204030203" pitchFamily="34" charset="0"/>
                <a:ea typeface="Lato" panose="020F0502020204030203" pitchFamily="34" charset="0"/>
                <a:cs typeface="Lato" panose="020F0502020204030203" pitchFamily="34" charset="0"/>
              </a:rPr>
              <a:t>RIN Status: </a:t>
            </a:r>
            <a:r>
              <a:rPr lang="en-US" sz="1400" dirty="0">
                <a:latin typeface="Lato" panose="020F0502020204030203" pitchFamily="34" charset="0"/>
                <a:ea typeface="Lato" panose="020F0502020204030203" pitchFamily="34" charset="0"/>
                <a:cs typeface="Lato" panose="020F0502020204030203" pitchFamily="34" charset="0"/>
              </a:rPr>
              <a:t>Previously published in the Unified Agenda  		Agenda Stage of Rulemaking: Proposed Rule Stage </a:t>
            </a:r>
          </a:p>
          <a:p>
            <a:r>
              <a:rPr lang="en-US" sz="1400" b="1" dirty="0">
                <a:latin typeface="Lato" panose="020F0502020204030203" pitchFamily="34" charset="0"/>
                <a:ea typeface="Lato" panose="020F0502020204030203" pitchFamily="34" charset="0"/>
                <a:cs typeface="Lato" panose="020F0502020204030203" pitchFamily="34" charset="0"/>
              </a:rPr>
              <a:t>Major: </a:t>
            </a:r>
            <a:r>
              <a:rPr lang="en-US" sz="1400" dirty="0">
                <a:latin typeface="Lato" panose="020F0502020204030203" pitchFamily="34" charset="0"/>
                <a:ea typeface="Lato" panose="020F0502020204030203" pitchFamily="34" charset="0"/>
                <a:cs typeface="Lato" panose="020F0502020204030203" pitchFamily="34" charset="0"/>
              </a:rPr>
              <a:t>No 						Unfunded Mandates: Undetermined </a:t>
            </a:r>
          </a:p>
          <a:p>
            <a:r>
              <a:rPr lang="en-US" sz="1400" b="1" dirty="0">
                <a:latin typeface="Lato" panose="020F0502020204030203" pitchFamily="34" charset="0"/>
                <a:ea typeface="Lato" panose="020F0502020204030203" pitchFamily="34" charset="0"/>
                <a:cs typeface="Lato" panose="020F0502020204030203" pitchFamily="34" charset="0"/>
              </a:rPr>
              <a:t>CFR Citation: </a:t>
            </a:r>
            <a:r>
              <a:rPr lang="en-US" sz="1400" dirty="0">
                <a:latin typeface="Lato" panose="020F0502020204030203" pitchFamily="34" charset="0"/>
                <a:ea typeface="Lato" panose="020F0502020204030203" pitchFamily="34" charset="0"/>
                <a:cs typeface="Lato" panose="020F0502020204030203" pitchFamily="34" charset="0"/>
              </a:rPr>
              <a:t>21 CFR 216   </a:t>
            </a:r>
          </a:p>
          <a:p>
            <a:r>
              <a:rPr lang="en-US" sz="1400" b="1" dirty="0">
                <a:latin typeface="Lato" panose="020F0502020204030203" pitchFamily="34" charset="0"/>
                <a:ea typeface="Lato" panose="020F0502020204030203" pitchFamily="34" charset="0"/>
                <a:cs typeface="Lato" panose="020F0502020204030203" pitchFamily="34" charset="0"/>
              </a:rPr>
              <a:t>Legal Authority: </a:t>
            </a:r>
            <a:r>
              <a:rPr lang="en-US" sz="1400" dirty="0">
                <a:latin typeface="Lato" panose="020F0502020204030203" pitchFamily="34" charset="0"/>
                <a:ea typeface="Lato" panose="020F0502020204030203" pitchFamily="34" charset="0"/>
                <a:cs typeface="Lato" panose="020F0502020204030203" pitchFamily="34" charset="0"/>
              </a:rPr>
              <a:t>21 U.S.C. 351    21 U.S.C. 371   </a:t>
            </a:r>
          </a:p>
          <a:p>
            <a:r>
              <a:rPr lang="en-US" sz="1400" b="1" dirty="0">
                <a:latin typeface="Lato" panose="020F0502020204030203" pitchFamily="34" charset="0"/>
                <a:ea typeface="Lato" panose="020F0502020204030203" pitchFamily="34" charset="0"/>
                <a:cs typeface="Lato" panose="020F0502020204030203" pitchFamily="34" charset="0"/>
              </a:rPr>
              <a:t>Legal Deadline:  </a:t>
            </a:r>
            <a:r>
              <a:rPr lang="en-US" sz="1400" dirty="0">
                <a:latin typeface="Lato" panose="020F0502020204030203" pitchFamily="34" charset="0"/>
                <a:ea typeface="Lato" panose="020F0502020204030203" pitchFamily="34" charset="0"/>
                <a:cs typeface="Lato" panose="020F0502020204030203" pitchFamily="34" charset="0"/>
              </a:rPr>
              <a:t>None</a:t>
            </a: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5335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#1: Commentary for Compounding</a:t>
            </a:r>
            <a:br>
              <a:rPr lang="en-US" sz="2800" dirty="0"/>
            </a:br>
            <a:r>
              <a:rPr lang="en-US" sz="2800" dirty="0"/>
              <a:t>Facility Leadership</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5</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Minimum requirements for the processes associated with compounding should increase consistency with control for the components manufactured to be consistent and controlled.</a:t>
            </a:r>
            <a:endParaRPr lang="en-US" sz="1800" b="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Quality System implementation, Records and Investigations of Deviations (with CAPA), Training and Quality oversite of Compounding Activities may represent significant gaps.</a:t>
            </a:r>
          </a:p>
          <a:p>
            <a:pPr marL="342900" indent="-342900">
              <a:lnSpc>
                <a:spcPct val="100000"/>
              </a:lnSpc>
              <a:buFont typeface="Wingdings" pitchFamily="2" charset="2"/>
              <a:buChar char="q"/>
            </a:pPr>
            <a:r>
              <a:rPr lang="en-US" sz="1800" dirty="0">
                <a:latin typeface="Lato" panose="020F0502020204030203" pitchFamily="34" charset="0"/>
                <a:ea typeface="Lato" panose="020F0502020204030203" pitchFamily="34" charset="0"/>
                <a:cs typeface="Lato" panose="020F0502020204030203" pitchFamily="34" charset="0"/>
              </a:rPr>
              <a:t>Preparation for the rule should be to discuss Quality System implementation with an experienced cGMP Quality consulting professional.</a:t>
            </a:r>
          </a:p>
          <a:p>
            <a:pPr marL="666892" lvl="1" indent="-342900">
              <a:lnSpc>
                <a:spcPct val="100000"/>
              </a:lnSpc>
              <a:buFont typeface="Wingdings" pitchFamily="2" charset="2"/>
              <a:buChar char="q"/>
            </a:pPr>
            <a:r>
              <a:rPr lang="en-US" sz="1500" dirty="0">
                <a:latin typeface="Lato" panose="020F0502020204030203" pitchFamily="34" charset="0"/>
                <a:ea typeface="Lato" panose="020F0502020204030203" pitchFamily="34" charset="0"/>
                <a:cs typeface="Lato" panose="020F0502020204030203" pitchFamily="34" charset="0"/>
              </a:rPr>
              <a:t>Include a Gap Analysis</a:t>
            </a:r>
          </a:p>
          <a:p>
            <a:pPr marL="666892" lvl="1" indent="-342900">
              <a:lnSpc>
                <a:spcPct val="100000"/>
              </a:lnSpc>
              <a:buFont typeface="Wingdings" pitchFamily="2" charset="2"/>
              <a:buChar char="q"/>
            </a:pPr>
            <a:r>
              <a:rPr lang="en-US" sz="1500" dirty="0">
                <a:latin typeface="Lato" panose="020F0502020204030203" pitchFamily="34" charset="0"/>
                <a:ea typeface="Lato" panose="020F0502020204030203" pitchFamily="34" charset="0"/>
                <a:cs typeface="Lato" panose="020F0502020204030203" pitchFamily="34" charset="0"/>
              </a:rPr>
              <a:t>Quality System design and implementation</a:t>
            </a:r>
          </a:p>
          <a:p>
            <a:pPr marL="666892" lvl="1" indent="-342900">
              <a:lnSpc>
                <a:spcPct val="100000"/>
              </a:lnSpc>
              <a:buFont typeface="Wingdings" pitchFamily="2" charset="2"/>
              <a:buChar char="q"/>
            </a:pPr>
            <a:r>
              <a:rPr lang="en-US" sz="1500" dirty="0">
                <a:latin typeface="Lato" panose="020F0502020204030203" pitchFamily="34" charset="0"/>
                <a:ea typeface="Lato" panose="020F0502020204030203" pitchFamily="34" charset="0"/>
                <a:cs typeface="Lato" panose="020F0502020204030203" pitchFamily="34" charset="0"/>
              </a:rPr>
              <a:t>A strong Training program</a:t>
            </a:r>
          </a:p>
          <a:p>
            <a:pPr marL="342900" indent="-342900">
              <a:lnSpc>
                <a:spcPct val="100000"/>
              </a:lnSpc>
              <a:buFont typeface="Wingdings" pitchFamily="2" charset="2"/>
              <a:buChar char="ü"/>
            </a:pPr>
            <a:endParaRPr lang="en-US" sz="18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Wingdings" pitchFamily="2" charset="2"/>
              <a:buChar char="ü"/>
            </a:pPr>
            <a:endParaRPr lang="en-US" sz="18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Wingdings" pitchFamily="2" charset="2"/>
              <a:buChar char="ü"/>
            </a:pPr>
            <a:endParaRPr lang="en-US" sz="1600" i="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600" i="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i="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i="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2000" b="1" dirty="0"/>
          </a:p>
          <a:p>
            <a:pPr marL="0" indent="0"/>
            <a:endParaRPr lang="en-US" sz="20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3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56765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6</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0" indent="0"/>
            <a:r>
              <a:rPr lang="en-US" sz="3200"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Item #2 —</a:t>
            </a:r>
          </a:p>
          <a:p>
            <a:pPr marL="0" indent="0"/>
            <a:r>
              <a:rPr lang="en-US" sz="4400" b="1" i="1" dirty="0">
                <a:solidFill>
                  <a:srgbClr val="0D5894"/>
                </a:solidFill>
                <a:latin typeface="Lato" panose="020F0502020204030203" pitchFamily="34" charset="0"/>
                <a:ea typeface="Lato" panose="020F0502020204030203" pitchFamily="34" charset="0"/>
                <a:cs typeface="Lato" panose="020F0502020204030203" pitchFamily="34" charset="0"/>
              </a:rPr>
              <a:t>Software as a Service (SaaS) and Software as a Medical Device (</a:t>
            </a:r>
            <a:r>
              <a:rPr lang="en-US" sz="4400" b="1" i="1" dirty="0" err="1">
                <a:solidFill>
                  <a:srgbClr val="0D5894"/>
                </a:solidFill>
                <a:latin typeface="Lato" panose="020F0502020204030203" pitchFamily="34" charset="0"/>
                <a:ea typeface="Lato" panose="020F0502020204030203" pitchFamily="34" charset="0"/>
                <a:cs typeface="Lato" panose="020F0502020204030203" pitchFamily="34" charset="0"/>
              </a:rPr>
              <a:t>SaaMD</a:t>
            </a:r>
            <a:r>
              <a:rPr lang="en-US" sz="4400" b="1" i="1" dirty="0">
                <a:solidFill>
                  <a:srgbClr val="0D5894"/>
                </a:solidFill>
                <a:latin typeface="Lato" panose="020F0502020204030203" pitchFamily="34" charset="0"/>
                <a:ea typeface="Lato" panose="020F0502020204030203" pitchFamily="34" charset="0"/>
                <a:cs typeface="Lato" panose="020F0502020204030203" pitchFamily="34" charset="0"/>
              </a:rPr>
              <a:t>)—Harmonizing Quality System Regulation (21 CFR part 820) with IEC62304 </a:t>
            </a:r>
          </a:p>
          <a:p>
            <a:pPr marL="0" indent="0"/>
            <a:endParaRPr lang="en-US" sz="4400" b="1" i="1" dirty="0">
              <a:solidFill>
                <a:srgbClr val="0D5894"/>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B90C2B28-ED59-8342-9BD9-D2C26990F53E}"/>
              </a:ext>
            </a:extLst>
          </p:cNvPr>
          <p:cNvPicPr>
            <a:picLocks noChangeAspect="1"/>
          </p:cNvPicPr>
          <p:nvPr/>
        </p:nvPicPr>
        <p:blipFill>
          <a:blip r:embed="rId4"/>
          <a:stretch>
            <a:fillRect/>
          </a:stretch>
        </p:blipFill>
        <p:spPr>
          <a:xfrm>
            <a:off x="5486401" y="5209798"/>
            <a:ext cx="2057400" cy="997842"/>
          </a:xfrm>
          <a:prstGeom prst="rect">
            <a:avLst/>
          </a:prstGeom>
        </p:spPr>
      </p:pic>
      <p:pic>
        <p:nvPicPr>
          <p:cNvPr id="7" name="beethoven5_Glenn">
            <a:hlinkClick r:id="" action="ppaction://media"/>
            <a:extLst>
              <a:ext uri="{FF2B5EF4-FFF2-40B4-BE49-F238E27FC236}">
                <a16:creationId xmlns:a16="http://schemas.microsoft.com/office/drawing/2014/main" id="{3C134A3A-2354-B944-AE7C-E696CBBF0A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9841" y="5137116"/>
            <a:ext cx="859517" cy="1143205"/>
          </a:xfrm>
          <a:prstGeom prst="rect">
            <a:avLst/>
          </a:prstGeom>
        </p:spPr>
      </p:pic>
    </p:spTree>
    <p:extLst>
      <p:ext uri="{BB962C8B-B14F-4D97-AF65-F5344CB8AC3E}">
        <p14:creationId xmlns:p14="http://schemas.microsoft.com/office/powerpoint/2010/main" val="259888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7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SaaS 101</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7</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342900" indent="-342900">
              <a:lnSpc>
                <a:spcPct val="100000"/>
              </a:lnSpc>
              <a:buFont typeface="Arial" panose="020B0604020202020204" pitchFamily="34" charset="0"/>
              <a:buChar char="•"/>
            </a:pPr>
            <a:r>
              <a:rPr lang="en-US" sz="1400" b="1" dirty="0">
                <a:latin typeface="Lato" panose="020F0502020204030203" pitchFamily="34" charset="0"/>
                <a:ea typeface="Lato" panose="020F0502020204030203" pitchFamily="34" charset="0"/>
                <a:cs typeface="Lato" panose="020F0502020204030203" pitchFamily="34" charset="0"/>
              </a:rPr>
              <a:t>What is SaaS and why is it important to you? </a:t>
            </a:r>
            <a:r>
              <a:rPr lang="en-US" sz="1400" dirty="0">
                <a:latin typeface="Lato" panose="020F0502020204030203" pitchFamily="34" charset="0"/>
                <a:ea typeface="Lato" panose="020F0502020204030203" pitchFamily="34" charset="0"/>
                <a:cs typeface="Lato" panose="020F0502020204030203" pitchFamily="34" charset="0"/>
              </a:rPr>
              <a:t>SaaS (Software as a Service) is a cloud-based software delivery model hosted on third-party servers; Applications may be accessed on demand from your devices anywhere and anytime. SaaS is typically subscription based. Your applications reside on a remote cloud network accessed through the web or an API, and it works like a rental. </a:t>
            </a:r>
          </a:p>
          <a:p>
            <a:pPr marL="342900" indent="-342900">
              <a:lnSpc>
                <a:spcPct val="100000"/>
              </a:lnSpc>
              <a:buFont typeface="Arial" panose="020B0604020202020204" pitchFamily="34" charset="0"/>
              <a:buChar char="•"/>
            </a:pPr>
            <a:r>
              <a:rPr lang="en-US" sz="1400" b="1" dirty="0">
                <a:latin typeface="Lato" panose="020F0502020204030203" pitchFamily="34" charset="0"/>
                <a:ea typeface="Lato" panose="020F0502020204030203" pitchFamily="34" charset="0"/>
                <a:cs typeface="Lato" panose="020F0502020204030203" pitchFamily="34" charset="0"/>
              </a:rPr>
              <a:t>Two SaaS models: Single tenant and Multi-tenant</a:t>
            </a:r>
          </a:p>
          <a:p>
            <a:pPr marL="666892" lvl="1" indent="-342900">
              <a:lnSpc>
                <a:spcPct val="100000"/>
              </a:lnSpc>
              <a:buFont typeface="Arial" panose="020B0604020202020204" pitchFamily="34" charset="0"/>
              <a:buChar char="•"/>
            </a:pPr>
            <a:r>
              <a:rPr lang="en-US" sz="1050" b="1" dirty="0">
                <a:latin typeface="Lato" panose="020F0502020204030203" pitchFamily="34" charset="0"/>
                <a:ea typeface="Lato" panose="020F0502020204030203" pitchFamily="34" charset="0"/>
                <a:cs typeface="Lato" panose="020F0502020204030203" pitchFamily="34" charset="0"/>
              </a:rPr>
              <a:t>Single-tenant</a:t>
            </a:r>
            <a:r>
              <a:rPr lang="en-US" sz="1050" dirty="0">
                <a:latin typeface="Lato" panose="020F0502020204030203" pitchFamily="34" charset="0"/>
                <a:ea typeface="Lato" panose="020F0502020204030203" pitchFamily="34" charset="0"/>
                <a:cs typeface="Lato" panose="020F0502020204030203" pitchFamily="34" charset="0"/>
              </a:rPr>
              <a:t> SaaS is an architecture where the SaaS client is the tenant. In the Single-Tenant SaaS environment, each team has a dedicated server and supporting infrastructure. Single-tenant products can't be shared between users and the buyer can customize the software according to their requirements.</a:t>
            </a:r>
          </a:p>
          <a:p>
            <a:pPr marL="666892" lvl="1" indent="-342900">
              <a:lnSpc>
                <a:spcPct val="100000"/>
              </a:lnSpc>
              <a:buFont typeface="Arial" panose="020B0604020202020204" pitchFamily="34" charset="0"/>
              <a:buChar char="•"/>
            </a:pPr>
            <a:r>
              <a:rPr lang="en-US" sz="1050" b="1" dirty="0">
                <a:latin typeface="Lato" panose="020F0502020204030203" pitchFamily="34" charset="0"/>
                <a:ea typeface="Lato" panose="020F0502020204030203" pitchFamily="34" charset="0"/>
                <a:cs typeface="Lato" panose="020F0502020204030203" pitchFamily="34" charset="0"/>
              </a:rPr>
              <a:t>Multi-tenant SaaS </a:t>
            </a:r>
            <a:r>
              <a:rPr lang="en-US" sz="1050" dirty="0">
                <a:latin typeface="Lato" panose="020F0502020204030203" pitchFamily="34" charset="0"/>
                <a:ea typeface="Lato" panose="020F0502020204030203" pitchFamily="34" charset="0"/>
                <a:cs typeface="Lato" panose="020F0502020204030203" pitchFamily="34" charset="0"/>
              </a:rPr>
              <a:t>is a business structure where many organizations share the same software to save and store data. Multi-tenant SaaS also implies that a single instance of the software and its supporting information is used by multiple customers. Each customer shares the same database and application.</a:t>
            </a:r>
          </a:p>
          <a:p>
            <a:pPr marL="666892" lvl="1" indent="-342900">
              <a:lnSpc>
                <a:spcPct val="100000"/>
              </a:lnSpc>
              <a:buFont typeface="Arial" panose="020B0604020202020204" pitchFamily="34" charset="0"/>
              <a:buChar char="•"/>
            </a:pPr>
            <a:r>
              <a:rPr lang="en-US" sz="1050" dirty="0">
                <a:latin typeface="Lato" panose="020F0502020204030203" pitchFamily="34" charset="0"/>
                <a:ea typeface="Lato" panose="020F0502020204030203" pitchFamily="34" charset="0"/>
                <a:cs typeface="Lato" panose="020F0502020204030203" pitchFamily="34" charset="0"/>
              </a:rPr>
              <a:t>An example of this multi-tenant structure is where a single instance of an application hosted in the cloud where it can be accessed by many authorized individuals and be used to analyze anonymized PHR to determine the effectiveness of certain treatments and patient outcomes.</a:t>
            </a:r>
          </a:p>
          <a:p>
            <a:pPr marL="342900" indent="-342900">
              <a:lnSpc>
                <a:spcPct val="100000"/>
              </a:lnSpc>
              <a:buFont typeface="Arial" panose="020B0604020202020204" pitchFamily="34" charset="0"/>
              <a:buChar char="•"/>
            </a:pPr>
            <a:r>
              <a:rPr lang="en-US" sz="1400" b="1" dirty="0">
                <a:latin typeface="Lato" panose="020F0502020204030203" pitchFamily="34" charset="0"/>
                <a:ea typeface="Lato" panose="020F0502020204030203" pitchFamily="34" charset="0"/>
                <a:cs typeface="Lato" panose="020F0502020204030203" pitchFamily="34" charset="0"/>
              </a:rPr>
              <a:t>SaaS frees you from the need of having your own internal computer systems and support.</a:t>
            </a:r>
          </a:p>
          <a:p>
            <a:pPr marL="342900" indent="-342900">
              <a:lnSpc>
                <a:spcPct val="100000"/>
              </a:lnSpc>
              <a:buFont typeface="Arial" panose="020B0604020202020204" pitchFamily="34" charset="0"/>
              <a:buChar char="•"/>
            </a:pPr>
            <a:r>
              <a:rPr lang="en-US" sz="1400" b="1" dirty="0">
                <a:latin typeface="Lato" panose="020F0502020204030203" pitchFamily="34" charset="0"/>
                <a:ea typeface="Lato" panose="020F0502020204030203" pitchFamily="34" charset="0"/>
                <a:cs typeface="Lato" panose="020F0502020204030203" pitchFamily="34" charset="0"/>
              </a:rPr>
              <a:t>SaaS is cloud computing at its best. </a:t>
            </a:r>
            <a:r>
              <a:rPr lang="en-US" sz="1400" dirty="0">
                <a:latin typeface="Lato" panose="020F0502020204030203" pitchFamily="34" charset="0"/>
                <a:ea typeface="Lato" panose="020F0502020204030203" pitchFamily="34" charset="0"/>
                <a:cs typeface="Lato" panose="020F0502020204030203" pitchFamily="34" charset="0"/>
              </a:rPr>
              <a:t>Cloud computing is a term referred to storing and accessing data over the internet. Data that is not your local person computer’s hard drive.</a:t>
            </a: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7639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SaaS Cloud Vendors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8</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171450" indent="-171450">
              <a:lnSpc>
                <a:spcPct val="100000"/>
              </a:lnSpc>
              <a:buFont typeface="Arial" panose="020B0604020202020204" pitchFamily="34" charset="0"/>
              <a:buChar char="•"/>
            </a:pPr>
            <a:r>
              <a:rPr lang="en-US" sz="1400" b="1" dirty="0">
                <a:latin typeface="Lato" panose="020F0502020204030203" pitchFamily="34" charset="0"/>
                <a:ea typeface="Lato" panose="020F0502020204030203" pitchFamily="34" charset="0"/>
                <a:cs typeface="Lato" panose="020F0502020204030203" pitchFamily="34" charset="0"/>
              </a:rPr>
              <a:t>Amazon: Amazon Web Services (AWS) — </a:t>
            </a:r>
            <a:r>
              <a:rPr lang="en-US" sz="1400" dirty="0">
                <a:latin typeface="Lato" panose="020F0502020204030203" pitchFamily="34" charset="0"/>
                <a:ea typeface="Lato" panose="020F0502020204030203" pitchFamily="34" charset="0"/>
                <a:cs typeface="Lato" panose="020F0502020204030203" pitchFamily="34" charset="0"/>
              </a:rPr>
              <a:t>AWS is a platform that offers flexible, reliable, scalable, easy-to-use and, cost-effective cloud based services. AWS helps growing companies to become more agile, innovate faster, lower operating costs, and speed up product introductions to capture market share.</a:t>
            </a:r>
          </a:p>
          <a:p>
            <a:pPr marL="171450" indent="-171450">
              <a:lnSpc>
                <a:spcPct val="100000"/>
              </a:lnSpc>
              <a:buFont typeface="Arial" panose="020B0604020202020204" pitchFamily="34" charset="0"/>
              <a:buChar char="•"/>
            </a:pPr>
            <a:r>
              <a:rPr lang="en-US" sz="1400" b="1" dirty="0">
                <a:latin typeface="Lato" panose="020F0502020204030203" pitchFamily="34" charset="0"/>
                <a:ea typeface="Lato" panose="020F0502020204030203" pitchFamily="34" charset="0"/>
                <a:cs typeface="Lato" panose="020F0502020204030203" pitchFamily="34" charset="0"/>
              </a:rPr>
              <a:t>IBM Cloud Computing — </a:t>
            </a:r>
            <a:r>
              <a:rPr lang="en-US" sz="1400" dirty="0">
                <a:latin typeface="Lato" panose="020F0502020204030203" pitchFamily="34" charset="0"/>
                <a:ea typeface="Lato" panose="020F0502020204030203" pitchFamily="34" charset="0"/>
                <a:cs typeface="Lato" panose="020F0502020204030203" pitchFamily="34" charset="0"/>
              </a:rPr>
              <a:t>Cloud computing transforms IT infrastructure into a utility: It lets you ‘plug into' infrastructure via the internet, and use computing resources without installing and maintaining them on-premises. Cloud computing is on-demand access, via the internet, to computing resources—applications, servers (physical servers and virtual servers), data storage, development tools, networking capabilities, and more—hosted at a remote data center managed by a cloud services provider (or CSP). The CSP makes these resources available for a monthly subscription fee or bills them according to usage.</a:t>
            </a:r>
          </a:p>
          <a:p>
            <a:pPr marL="171450" indent="-171450">
              <a:lnSpc>
                <a:spcPct val="100000"/>
              </a:lnSpc>
              <a:buFont typeface="Arial" panose="020B0604020202020204" pitchFamily="34" charset="0"/>
              <a:buChar char="•"/>
            </a:pPr>
            <a:r>
              <a:rPr lang="en-US" sz="1400" b="1" dirty="0">
                <a:latin typeface="Lato" panose="020F0502020204030203" pitchFamily="34" charset="0"/>
                <a:ea typeface="Lato" panose="020F0502020204030203" pitchFamily="34" charset="0"/>
                <a:cs typeface="Lato" panose="020F0502020204030203" pitchFamily="34" charset="0"/>
              </a:rPr>
              <a:t>Microsoft Azure – </a:t>
            </a:r>
            <a:r>
              <a:rPr lang="en-US" sz="1400" dirty="0">
                <a:latin typeface="Lato" panose="020F0502020204030203" pitchFamily="34" charset="0"/>
                <a:ea typeface="Lato" panose="020F0502020204030203" pitchFamily="34" charset="0"/>
                <a:cs typeface="Lato" panose="020F0502020204030203" pitchFamily="34" charset="0"/>
              </a:rPr>
              <a:t>Microsoft’s cloud-computing infrastructure and platform is an ideal tool for building, deploying, and managing applications through a global network of Microsoft-managed datacenters. </a:t>
            </a:r>
          </a:p>
          <a:p>
            <a:pPr marL="171450" indent="-171450">
              <a:lnSpc>
                <a:spcPct val="100000"/>
              </a:lnSpc>
              <a:buFont typeface="Arial" panose="020B0604020202020204" pitchFamily="34" charset="0"/>
              <a:buChar char="•"/>
            </a:pPr>
            <a:r>
              <a:rPr lang="en-US" sz="1400" b="1" dirty="0">
                <a:latin typeface="Lato" panose="020F0502020204030203" pitchFamily="34" charset="0"/>
                <a:ea typeface="Lato" panose="020F0502020204030203" pitchFamily="34" charset="0"/>
                <a:cs typeface="Lato" panose="020F0502020204030203" pitchFamily="34" charset="0"/>
              </a:rPr>
              <a:t>Some other hosted services to consider</a:t>
            </a:r>
            <a:r>
              <a:rPr lang="en-US" sz="1400" dirty="0">
                <a:latin typeface="Lato" panose="020F0502020204030203" pitchFamily="34" charset="0"/>
                <a:ea typeface="Lato" panose="020F0502020204030203" pitchFamily="34" charset="0"/>
                <a:cs typeface="Lato" panose="020F0502020204030203" pitchFamily="34" charset="0"/>
              </a:rPr>
              <a:t>: IaaS (Infrastructure-as-a-Service), PaaS (Platform-as-a-Service) , and SaaS (Software-as-a-Service) are the three most common models of cloud services, and it’s not uncommon for an organization to use all three. </a:t>
            </a: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4937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Item #2: Deployment of SaaS</a:t>
            </a:r>
          </a:p>
        </p:txBody>
      </p:sp>
      <p:sp>
        <p:nvSpPr>
          <p:cNvPr id="6" name="Slide Number Placeholder 5"/>
          <p:cNvSpPr>
            <a:spLocks noGrp="1" noChangeArrowheads="1"/>
          </p:cNvSpPr>
          <p:nvPr>
            <p:ph type="sldNum" idx="10"/>
          </p:nvPr>
        </p:nvSpPr>
        <p:spPr bwMode="auto">
          <a:xfrm>
            <a:off x="6553203" y="6477000"/>
            <a:ext cx="2130001" cy="3048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45000"/>
              <a:buFont typeface="Wingdings" panose="05000000000000000000" pitchFamily="2" charset="2"/>
              <a:buNone/>
              <a:defRPr sz="1100">
                <a:solidFill>
                  <a:srgbClr val="0D5894"/>
                </a:solidFill>
                <a:latin typeface="Cambria"/>
                <a:cs typeface="Cambria"/>
              </a:defRPr>
            </a:lvl1pPr>
          </a:lstStyle>
          <a:p>
            <a:pPr>
              <a:defRPr/>
            </a:pPr>
            <a:fld id="{3A3A3ABF-4CBB-4DAE-8169-554665ACFAFB}" type="slidenum">
              <a:rPr lang="en-US" altLang="en-US" smtClean="0"/>
              <a:pPr>
                <a:defRPr/>
              </a:pPr>
              <a:t>9</a:t>
            </a:fld>
            <a:endParaRPr lang="en-US" altLang="en-US" dirty="0"/>
          </a:p>
        </p:txBody>
      </p:sp>
      <p:sp>
        <p:nvSpPr>
          <p:cNvPr id="9" name="Content Placeholder 8">
            <a:extLst>
              <a:ext uri="{FF2B5EF4-FFF2-40B4-BE49-F238E27FC236}">
                <a16:creationId xmlns:a16="http://schemas.microsoft.com/office/drawing/2014/main" id="{0A6F8538-180D-9E49-8AA0-FAD2A8DEDEE0}"/>
              </a:ext>
            </a:extLst>
          </p:cNvPr>
          <p:cNvSpPr>
            <a:spLocks noGrp="1"/>
          </p:cNvSpPr>
          <p:nvPr>
            <p:ph idx="1"/>
          </p:nvPr>
        </p:nvSpPr>
        <p:spPr/>
        <p:txBody>
          <a:bodyPr/>
          <a:lstStyle/>
          <a:p>
            <a:pPr marL="171450" indent="-171450">
              <a:lnSpc>
                <a:spcPct val="100000"/>
              </a:lnSpc>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Customers can deploy SaaS in one of </a:t>
            </a:r>
            <a:r>
              <a:rPr lang="en-US" sz="1800" b="1" i="1" dirty="0">
                <a:latin typeface="Lato" panose="020F0502020204030203" pitchFamily="34" charset="0"/>
                <a:ea typeface="Lato" panose="020F0502020204030203" pitchFamily="34" charset="0"/>
                <a:cs typeface="Lato" panose="020F0502020204030203" pitchFamily="34" charset="0"/>
              </a:rPr>
              <a:t>three different models</a:t>
            </a:r>
            <a:r>
              <a:rPr lang="en-US" sz="1800" dirty="0">
                <a:latin typeface="Lato" panose="020F0502020204030203" pitchFamily="34" charset="0"/>
                <a:ea typeface="Lato" panose="020F0502020204030203" pitchFamily="34" charset="0"/>
                <a:cs typeface="Lato" panose="020F0502020204030203" pitchFamily="34" charset="0"/>
              </a:rPr>
              <a:t>, as defined by the National Institute of Standards Technology (NIST):</a:t>
            </a:r>
          </a:p>
          <a:p>
            <a:pPr marL="495442" lvl="1" indent="-171450">
              <a:lnSpc>
                <a:spcPct val="100000"/>
              </a:lnSpc>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Private Cloud: </a:t>
            </a:r>
            <a:r>
              <a:rPr lang="en-US" sz="1600" dirty="0">
                <a:latin typeface="Lato" panose="020F0502020204030203" pitchFamily="34" charset="0"/>
                <a:ea typeface="Lato" panose="020F0502020204030203" pitchFamily="34" charset="0"/>
                <a:cs typeface="Lato" panose="020F0502020204030203" pitchFamily="34" charset="0"/>
              </a:rPr>
              <a:t>Cloud software is built on infrastructure that is provisioned for exclusive use by a single organization comprising multiple consumers. The infrastructure may be owned, managed and operated by the organization, a third party or some combination, and it may exist on or off premises.</a:t>
            </a:r>
          </a:p>
          <a:p>
            <a:pPr marL="495442" lvl="1" indent="-171450">
              <a:lnSpc>
                <a:spcPct val="100000"/>
              </a:lnSpc>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Public Cloud: </a:t>
            </a:r>
            <a:r>
              <a:rPr lang="en-US" sz="1600" dirty="0">
                <a:latin typeface="Lato" panose="020F0502020204030203" pitchFamily="34" charset="0"/>
                <a:ea typeface="Lato" panose="020F0502020204030203" pitchFamily="34" charset="0"/>
                <a:cs typeface="Lato" panose="020F0502020204030203" pitchFamily="34" charset="0"/>
              </a:rPr>
              <a:t>Cloud software is built on infrastructure that is provisioned for open use by the public. The infrastructure may be owned, managed and operated by a business, academic or government organization, or some combination. It exists on the premises of the cloud provider.</a:t>
            </a:r>
          </a:p>
          <a:p>
            <a:pPr marL="495442" lvl="1" indent="-171450">
              <a:lnSpc>
                <a:spcPct val="100000"/>
              </a:lnSpc>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Hybrid Cloud: </a:t>
            </a:r>
            <a:r>
              <a:rPr lang="en-US" sz="1600" dirty="0">
                <a:latin typeface="Lato" panose="020F0502020204030203" pitchFamily="34" charset="0"/>
                <a:ea typeface="Lato" panose="020F0502020204030203" pitchFamily="34" charset="0"/>
                <a:cs typeface="Lato" panose="020F0502020204030203" pitchFamily="34" charset="0"/>
              </a:rPr>
              <a:t>Cloud software is primarily built on one type of infrastructure but has the ability to switch to another in times of high demand. Standardized or proprietary technology enables data and application portability.</a:t>
            </a:r>
          </a:p>
          <a:p>
            <a:pPr marL="171450" indent="-171450">
              <a:lnSpc>
                <a:spcPct val="100000"/>
              </a:lnSpc>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4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4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0000"/>
              </a:lnSpc>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buFont typeface="Arial" panose="020B0604020202020204" pitchFamily="34" charset="0"/>
              <a:buChar char="•"/>
            </a:pPr>
            <a:endParaRPr lang="en-US" sz="12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US" sz="1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48259404"/>
      </p:ext>
    </p:extLst>
  </p:cSld>
  <p:clrMapOvr>
    <a:masterClrMapping/>
  </p:clrMapOvr>
</p:sld>
</file>

<file path=ppt/theme/theme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F0A581B118384E95D15698C3D2269D" ma:contentTypeVersion="0" ma:contentTypeDescription="Create a new document." ma:contentTypeScope="" ma:versionID="9dc4e27675935c693648a0a38db1c66a">
  <xsd:schema xmlns:xsd="http://www.w3.org/2001/XMLSchema" xmlns:xs="http://www.w3.org/2001/XMLSchema" xmlns:p="http://schemas.microsoft.com/office/2006/metadata/properties" targetNamespace="http://schemas.microsoft.com/office/2006/metadata/properties" ma:root="true" ma:fieldsID="d15787acf22db4e4c0ac8b858fca64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05CBD0-EEE6-4B85-A61F-F75C8AE20E68}">
  <ds:schemaRefs>
    <ds:schemaRef ds:uri="http://schemas.microsoft.com/office/2006/metadata/longProperties"/>
  </ds:schemaRefs>
</ds:datastoreItem>
</file>

<file path=customXml/itemProps2.xml><?xml version="1.0" encoding="utf-8"?>
<ds:datastoreItem xmlns:ds="http://schemas.openxmlformats.org/officeDocument/2006/customXml" ds:itemID="{5C994959-5444-4736-982E-7FA88CDEC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49605</TotalTime>
  <Words>3978</Words>
  <Application>Microsoft Office PowerPoint</Application>
  <PresentationFormat>On-screen Show (4:3)</PresentationFormat>
  <Paragraphs>508</Paragraphs>
  <Slides>36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Brush Script MT</vt:lpstr>
      <vt:lpstr>Calibri</vt:lpstr>
      <vt:lpstr>Cambria</vt:lpstr>
      <vt:lpstr>Courier New</vt:lpstr>
      <vt:lpstr>Lato</vt:lpstr>
      <vt:lpstr>Times New Roman</vt:lpstr>
      <vt:lpstr>Wingdings</vt:lpstr>
      <vt:lpstr>2_Office Theme</vt:lpstr>
      <vt:lpstr>PowerPoint Presentation</vt:lpstr>
      <vt:lpstr>PowerPoint Presentation</vt:lpstr>
      <vt:lpstr>Item #1: Unified Agenda</vt:lpstr>
      <vt:lpstr>Item #1: The Rule</vt:lpstr>
      <vt:lpstr>Item #1: Commentary for Compounding Facility Leadership</vt:lpstr>
      <vt:lpstr>PowerPoint Presentation</vt:lpstr>
      <vt:lpstr>Item #2: SaaS 101</vt:lpstr>
      <vt:lpstr>Item #2: SaaS Cloud Vendors</vt:lpstr>
      <vt:lpstr>Item #2: Deployment of SaaS</vt:lpstr>
      <vt:lpstr>Item #2: SaaS Benefits</vt:lpstr>
      <vt:lpstr>Item #2: SaaMD</vt:lpstr>
      <vt:lpstr>Item #2: SaaMD of SaMD</vt:lpstr>
      <vt:lpstr>Item #2: Software Types</vt:lpstr>
      <vt:lpstr>Item #2: What is SaMD?</vt:lpstr>
      <vt:lpstr>Item #2: Quality System Regulation (21 CFR part  820)</vt:lpstr>
      <vt:lpstr>Item #2: QSR Review — Overview</vt:lpstr>
      <vt:lpstr>Item #2: QSR Review — Subpart M – DHF records</vt:lpstr>
      <vt:lpstr>Item #2: QSR Review — Subpart M – DMR records</vt:lpstr>
      <vt:lpstr>Item #2: QSR Review — Subpart M – DMR records (cont.)</vt:lpstr>
      <vt:lpstr>Item #2: QSR Review — Subpart M – Device History Record (DHR)</vt:lpstr>
      <vt:lpstr>Item #2: QMS Thoughts for the QSR</vt:lpstr>
      <vt:lpstr>Item #2: FDA QSIT—Very Helpful</vt:lpstr>
      <vt:lpstr>Item #2: QSIT</vt:lpstr>
      <vt:lpstr>Item #2: QSIT (cont.)</vt:lpstr>
      <vt:lpstr>Item #2: QSIT Checklist</vt:lpstr>
      <vt:lpstr>Item #2: ISO 13485:2016 </vt:lpstr>
      <vt:lpstr>Item #2: IEC-62304</vt:lpstr>
      <vt:lpstr>Item #2: IEC-62304 Software Development </vt:lpstr>
      <vt:lpstr>Item #2: IEC-62304 Software Development </vt:lpstr>
      <vt:lpstr>Item #2: IEC-62304 Alignment with 820</vt:lpstr>
      <vt:lpstr>Item #2: IEC-62304 Alignment with 820</vt:lpstr>
      <vt:lpstr>PowerPoint Presentation</vt:lpstr>
      <vt:lpstr>Item #3: A Few Warning Letter Excerpts</vt:lpstr>
      <vt:lpstr>Item #3: A Few Warning Letter Excerpts</vt:lpstr>
      <vt:lpstr>Item #3: Two 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Sawyer</dc:creator>
  <cp:lastModifiedBy>Susannah Rogers</cp:lastModifiedBy>
  <cp:revision>123</cp:revision>
  <dcterms:created xsi:type="dcterms:W3CDTF">2019-01-25T23:23:48Z</dcterms:created>
  <dcterms:modified xsi:type="dcterms:W3CDTF">2022-06-29T16:50:20Z</dcterms:modified>
</cp:coreProperties>
</file>